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webp" ContentType="image/png"/>
  <Default Extension="rels" ContentType="application/vnd.openxmlformats-package.relationships+xml"/>
  <Default Extension="xml" ContentType="application/xml"/>
  <Default Extension="gif" ContentType="image/gif"/>
  <Default Extension="mp4" ContentType="video/mp4"/>
  <Default Extension="jpg" ContentType="image/jpeg"/>
  <Default Extension="ppm"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 id="2147483697" r:id="rId4"/>
    <p:sldMasterId id="2147483710" r:id="rId5"/>
  </p:sldMasterIdLst>
  <p:notesMasterIdLst>
    <p:notesMasterId r:id="rId74"/>
  </p:notesMasterIdLst>
  <p:sldIdLst>
    <p:sldId id="259" r:id="rId6"/>
    <p:sldId id="360" r:id="rId7"/>
    <p:sldId id="361" r:id="rId8"/>
    <p:sldId id="362" r:id="rId9"/>
    <p:sldId id="363" r:id="rId10"/>
    <p:sldId id="364" r:id="rId11"/>
    <p:sldId id="296" r:id="rId12"/>
    <p:sldId id="365" r:id="rId13"/>
    <p:sldId id="298" r:id="rId14"/>
    <p:sldId id="366" r:id="rId15"/>
    <p:sldId id="290" r:id="rId16"/>
    <p:sldId id="367" r:id="rId17"/>
    <p:sldId id="368" r:id="rId18"/>
    <p:sldId id="369" r:id="rId19"/>
    <p:sldId id="370" r:id="rId20"/>
    <p:sldId id="371" r:id="rId21"/>
    <p:sldId id="372" r:id="rId22"/>
    <p:sldId id="373" r:id="rId23"/>
    <p:sldId id="374" r:id="rId24"/>
    <p:sldId id="375" r:id="rId25"/>
    <p:sldId id="376" r:id="rId26"/>
    <p:sldId id="377" r:id="rId27"/>
    <p:sldId id="378" r:id="rId28"/>
    <p:sldId id="379" r:id="rId29"/>
    <p:sldId id="380" r:id="rId30"/>
    <p:sldId id="302" r:id="rId31"/>
    <p:sldId id="381" r:id="rId32"/>
    <p:sldId id="382" r:id="rId33"/>
    <p:sldId id="295" r:id="rId34"/>
    <p:sldId id="299" r:id="rId35"/>
    <p:sldId id="300" r:id="rId36"/>
    <p:sldId id="301" r:id="rId37"/>
    <p:sldId id="359" r:id="rId38"/>
    <p:sldId id="312" r:id="rId39"/>
    <p:sldId id="297" r:id="rId40"/>
    <p:sldId id="317" r:id="rId41"/>
    <p:sldId id="294" r:id="rId42"/>
    <p:sldId id="315" r:id="rId43"/>
    <p:sldId id="309" r:id="rId44"/>
    <p:sldId id="308" r:id="rId45"/>
    <p:sldId id="304" r:id="rId46"/>
    <p:sldId id="305" r:id="rId47"/>
    <p:sldId id="383" r:id="rId48"/>
    <p:sldId id="384" r:id="rId49"/>
    <p:sldId id="385" r:id="rId50"/>
    <p:sldId id="386" r:id="rId51"/>
    <p:sldId id="307" r:id="rId52"/>
    <p:sldId id="306" r:id="rId53"/>
    <p:sldId id="316" r:id="rId54"/>
    <p:sldId id="387" r:id="rId55"/>
    <p:sldId id="318" r:id="rId56"/>
    <p:sldId id="358" r:id="rId57"/>
    <p:sldId id="388" r:id="rId58"/>
    <p:sldId id="389" r:id="rId59"/>
    <p:sldId id="390" r:id="rId60"/>
    <p:sldId id="391" r:id="rId61"/>
    <p:sldId id="392" r:id="rId62"/>
    <p:sldId id="393" r:id="rId63"/>
    <p:sldId id="394" r:id="rId64"/>
    <p:sldId id="395" r:id="rId65"/>
    <p:sldId id="396" r:id="rId66"/>
    <p:sldId id="397" r:id="rId67"/>
    <p:sldId id="398" r:id="rId68"/>
    <p:sldId id="399" r:id="rId69"/>
    <p:sldId id="400" r:id="rId70"/>
    <p:sldId id="293" r:id="rId71"/>
    <p:sldId id="357" r:id="rId72"/>
    <p:sldId id="258" r:id="rId73"/>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95F9"/>
    <a:srgbClr val="2073F9"/>
    <a:srgbClr val="258FF9"/>
    <a:srgbClr val="2367F9"/>
    <a:srgbClr val="2566F0"/>
    <a:srgbClr val="2165CD"/>
    <a:srgbClr val="009C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11"/>
    <p:restoredTop sz="84792"/>
  </p:normalViewPr>
  <p:slideViewPr>
    <p:cSldViewPr snapToGrid="0">
      <p:cViewPr varScale="1">
        <p:scale>
          <a:sx n="76" d="100"/>
          <a:sy n="76" d="100"/>
        </p:scale>
        <p:origin x="150" y="60"/>
      </p:cViewPr>
      <p:guideLst/>
    </p:cSldViewPr>
  </p:slideViewPr>
  <p:notesTextViewPr>
    <p:cViewPr>
      <p:scale>
        <a:sx n="1" d="1"/>
        <a:sy n="1" d="1"/>
      </p:scale>
      <p:origin x="0" y="0"/>
    </p:cViewPr>
  </p:notesTextViewPr>
  <p:sorterViewPr>
    <p:cViewPr varScale="1">
      <p:scale>
        <a:sx n="100" d="100"/>
        <a:sy n="100" d="100"/>
      </p:scale>
      <p:origin x="0" y="-109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BF778C-C536-4339-9171-9E007AA897E7}" type="datetimeFigureOut">
              <a:rPr lang="pl-PL" smtClean="0"/>
              <a:t>2024-02-09</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75FCB5-17C0-4FBB-8299-6A81711F3864}" type="slidenum">
              <a:rPr lang="pl-PL" smtClean="0"/>
              <a:t>‹#›</a:t>
            </a:fld>
            <a:endParaRPr lang="pl-PL"/>
          </a:p>
        </p:txBody>
      </p:sp>
    </p:spTree>
    <p:extLst>
      <p:ext uri="{BB962C8B-B14F-4D97-AF65-F5344CB8AC3E}">
        <p14:creationId xmlns:p14="http://schemas.microsoft.com/office/powerpoint/2010/main" val="4108974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9D7543C-14A4-4B5C-9D40-3EBC49EF9258}" type="slidenum">
              <a:rPr lang="en-US" altLang="pl-PL">
                <a:solidFill>
                  <a:srgbClr val="000000"/>
                </a:solidFill>
                <a:latin typeface="Arial" panose="020B0604020202020204" pitchFamily="34" charset="0"/>
              </a:rPr>
              <a:pPr eaLnBrk="1" hangingPunct="1">
                <a:spcBef>
                  <a:spcPct val="0"/>
                </a:spcBef>
              </a:pPr>
              <a:t>1</a:t>
            </a:fld>
            <a:endParaRPr lang="en-US" altLang="pl-PL">
              <a:solidFill>
                <a:srgbClr val="000000"/>
              </a:solidFill>
              <a:latin typeface="Arial" panose="020B0604020202020204" pitchFamily="34" charset="0"/>
            </a:endParaRPr>
          </a:p>
        </p:txBody>
      </p:sp>
      <p:sp>
        <p:nvSpPr>
          <p:cNvPr id="38915" name="Rectangle 2"/>
          <p:cNvSpPr>
            <a:spLocks noGrp="1" noRot="1" noChangeAspect="1" noChangeArrowheads="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dirty="0"/>
          </a:p>
        </p:txBody>
      </p:sp>
    </p:spTree>
    <p:extLst>
      <p:ext uri="{BB962C8B-B14F-4D97-AF65-F5344CB8AC3E}">
        <p14:creationId xmlns:p14="http://schemas.microsoft.com/office/powerpoint/2010/main" val="2223383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275FCB5-17C0-4FBB-8299-6A81711F3864}" type="slidenum">
              <a:rPr lang="pl-PL" smtClean="0"/>
              <a:t>40</a:t>
            </a:fld>
            <a:endParaRPr lang="pl-PL"/>
          </a:p>
        </p:txBody>
      </p:sp>
    </p:spTree>
    <p:extLst>
      <p:ext uri="{BB962C8B-B14F-4D97-AF65-F5344CB8AC3E}">
        <p14:creationId xmlns:p14="http://schemas.microsoft.com/office/powerpoint/2010/main" val="3035036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275FCB5-17C0-4FBB-8299-6A81711F3864}" type="slidenum">
              <a:rPr lang="pl-PL" smtClean="0"/>
              <a:t>41</a:t>
            </a:fld>
            <a:endParaRPr lang="pl-PL"/>
          </a:p>
        </p:txBody>
      </p:sp>
    </p:spTree>
    <p:extLst>
      <p:ext uri="{BB962C8B-B14F-4D97-AF65-F5344CB8AC3E}">
        <p14:creationId xmlns:p14="http://schemas.microsoft.com/office/powerpoint/2010/main" val="2006763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r>
              <a:rPr lang="pl-PL" dirty="0"/>
              <a:t>- obecność ciśnienia atmosferycznego (półkule Magdeburskie – siłowanie dwóch uczniów)</a:t>
            </a:r>
          </a:p>
          <a:p>
            <a:r>
              <a:rPr lang="pl-PL" dirty="0"/>
              <a:t>- zbyt niskie ciśnienie (woda wyparuje)</a:t>
            </a:r>
          </a:p>
          <a:p>
            <a:r>
              <a:rPr lang="pl-PL" dirty="0"/>
              <a:t>- jeżeli mało wody to zamieni się w lód</a:t>
            </a:r>
          </a:p>
          <a:p>
            <a:r>
              <a:rPr lang="pl-PL" dirty="0"/>
              <a:t>- zbyt wysokie ciśnienie (implozja puszki)</a:t>
            </a:r>
          </a:p>
          <a:p>
            <a:r>
              <a:rPr lang="pl-PL" dirty="0"/>
              <a:t>- zbyt wysokie ciśnienie (stan nadkrytyczny?)</a:t>
            </a:r>
          </a:p>
        </p:txBody>
      </p:sp>
      <p:sp>
        <p:nvSpPr>
          <p:cNvPr id="4" name="Symbol zastępczy numeru slajdu 3"/>
          <p:cNvSpPr>
            <a:spLocks noGrp="1"/>
          </p:cNvSpPr>
          <p:nvPr>
            <p:ph type="sldNum" sz="quarter" idx="5"/>
          </p:nvPr>
        </p:nvSpPr>
        <p:spPr/>
        <p:txBody>
          <a:bodyPr/>
          <a:lstStyle/>
          <a:p>
            <a:fld id="{2275FCB5-17C0-4FBB-8299-6A81711F3864}" type="slidenum">
              <a:rPr lang="pl-PL" smtClean="0"/>
              <a:t>42</a:t>
            </a:fld>
            <a:endParaRPr lang="pl-PL"/>
          </a:p>
        </p:txBody>
      </p:sp>
    </p:spTree>
    <p:extLst>
      <p:ext uri="{BB962C8B-B14F-4D97-AF65-F5344CB8AC3E}">
        <p14:creationId xmlns:p14="http://schemas.microsoft.com/office/powerpoint/2010/main" val="4080299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275FCB5-17C0-4FBB-8299-6A81711F3864}" type="slidenum">
              <a:rPr lang="pl-PL" smtClean="0"/>
              <a:t>47</a:t>
            </a:fld>
            <a:endParaRPr lang="pl-PL"/>
          </a:p>
        </p:txBody>
      </p:sp>
    </p:spTree>
    <p:extLst>
      <p:ext uri="{BB962C8B-B14F-4D97-AF65-F5344CB8AC3E}">
        <p14:creationId xmlns:p14="http://schemas.microsoft.com/office/powerpoint/2010/main" val="4244670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r>
              <a:rPr lang="pl-PL" dirty="0"/>
              <a:t>- zakrzywiane cząstek naładowanych w polu magnetycznym (rura Thomsona, plamka oscyloskopu)</a:t>
            </a:r>
          </a:p>
          <a:p>
            <a:r>
              <a:rPr lang="pl-PL" dirty="0"/>
              <a:t>- pomiar pola magnetycznego Ziemi (smartfon), aplikacja AR,</a:t>
            </a:r>
          </a:p>
          <a:p>
            <a:r>
              <a:rPr lang="pl-PL" dirty="0"/>
              <a:t>- osłona magnetyczna z mu-metal?</a:t>
            </a:r>
          </a:p>
        </p:txBody>
      </p:sp>
      <p:sp>
        <p:nvSpPr>
          <p:cNvPr id="4" name="Symbol zastępczy numeru slajdu 3"/>
          <p:cNvSpPr>
            <a:spLocks noGrp="1"/>
          </p:cNvSpPr>
          <p:nvPr>
            <p:ph type="sldNum" sz="quarter" idx="5"/>
          </p:nvPr>
        </p:nvSpPr>
        <p:spPr/>
        <p:txBody>
          <a:bodyPr/>
          <a:lstStyle/>
          <a:p>
            <a:fld id="{2275FCB5-17C0-4FBB-8299-6A81711F3864}" type="slidenum">
              <a:rPr lang="pl-PL" smtClean="0"/>
              <a:t>48</a:t>
            </a:fld>
            <a:endParaRPr lang="pl-PL"/>
          </a:p>
        </p:txBody>
      </p:sp>
    </p:spTree>
    <p:extLst>
      <p:ext uri="{BB962C8B-B14F-4D97-AF65-F5344CB8AC3E}">
        <p14:creationId xmlns:p14="http://schemas.microsoft.com/office/powerpoint/2010/main" val="3344662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0" i="0" u="none" strike="noStrike" dirty="0">
                <a:solidFill>
                  <a:srgbClr val="E8EAED"/>
                </a:solidFill>
                <a:effectLst/>
                <a:latin typeface="Google Sans"/>
              </a:rPr>
              <a:t>Obszar syntezy wodoru w hel przesuwa się coraz bardziej w kierunku krawędzi </a:t>
            </a:r>
            <a:r>
              <a:rPr lang="pl-PL" b="0" i="0" u="none" strike="noStrike" dirty="0" err="1">
                <a:solidFill>
                  <a:srgbClr val="E8EAED"/>
                </a:solidFill>
                <a:effectLst/>
                <a:latin typeface="Google Sans"/>
              </a:rPr>
              <a:t>gwiazy</a:t>
            </a:r>
            <a:r>
              <a:rPr lang="pl-PL" b="0" i="0" u="none" strike="noStrike" dirty="0">
                <a:solidFill>
                  <a:srgbClr val="E8EAED"/>
                </a:solidFill>
                <a:effectLst/>
                <a:latin typeface="Google Sans"/>
              </a:rPr>
              <a:t>, która powoli puchnie.</a:t>
            </a:r>
          </a:p>
          <a:p>
            <a:r>
              <a:rPr lang="pl-PL" b="0" i="0" u="none" strike="noStrike" dirty="0">
                <a:solidFill>
                  <a:srgbClr val="E8EAED"/>
                </a:solidFill>
                <a:effectLst/>
                <a:latin typeface="Google Sans"/>
              </a:rPr>
              <a:t>Then, the </a:t>
            </a:r>
            <a:r>
              <a:rPr lang="pl-PL" b="0" i="0" u="none" strike="noStrike" dirty="0" err="1">
                <a:solidFill>
                  <a:srgbClr val="E8EAED"/>
                </a:solidFill>
                <a:effectLst/>
                <a:latin typeface="Google Sans"/>
              </a:rPr>
              <a:t>core</a:t>
            </a:r>
            <a:r>
              <a:rPr lang="pl-PL" b="0" i="0" u="none" strike="noStrike" dirty="0">
                <a:solidFill>
                  <a:srgbClr val="E8EAED"/>
                </a:solidFill>
                <a:effectLst/>
                <a:latin typeface="Google Sans"/>
              </a:rPr>
              <a:t> of helium </a:t>
            </a:r>
            <a:r>
              <a:rPr lang="pl-PL" b="0" i="0" u="none" strike="noStrike" dirty="0" err="1">
                <a:solidFill>
                  <a:srgbClr val="E8EAED"/>
                </a:solidFill>
                <a:effectLst/>
                <a:latin typeface="Google Sans"/>
              </a:rPr>
              <a:t>contracts</a:t>
            </a:r>
            <a:r>
              <a:rPr lang="pl-PL" b="0" i="0" u="none" strike="noStrike" dirty="0">
                <a:solidFill>
                  <a:srgbClr val="E8EAED"/>
                </a:solidFill>
                <a:effectLst/>
                <a:latin typeface="Google Sans"/>
              </a:rPr>
              <a:t>, </a:t>
            </a:r>
            <a:r>
              <a:rPr lang="pl-PL" b="0" i="0" u="none" strike="noStrike" dirty="0" err="1">
                <a:solidFill>
                  <a:srgbClr val="E8EAED"/>
                </a:solidFill>
                <a:effectLst/>
                <a:latin typeface="Google Sans"/>
              </a:rPr>
              <a:t>supplying</a:t>
            </a:r>
            <a:r>
              <a:rPr lang="pl-PL" b="0" i="0" u="none" strike="noStrike" dirty="0">
                <a:solidFill>
                  <a:srgbClr val="E8EAED"/>
                </a:solidFill>
                <a:effectLst/>
                <a:latin typeface="Google Sans"/>
              </a:rPr>
              <a:t> </a:t>
            </a:r>
            <a:r>
              <a:rPr lang="pl-PL" b="0" i="0" u="none" strike="noStrike" dirty="0" err="1">
                <a:solidFill>
                  <a:srgbClr val="E8EAED"/>
                </a:solidFill>
                <a:effectLst/>
                <a:latin typeface="Google Sans"/>
              </a:rPr>
              <a:t>enough</a:t>
            </a:r>
            <a:r>
              <a:rPr lang="pl-PL" b="0" i="0" u="none" strike="noStrike" dirty="0">
                <a:solidFill>
                  <a:srgbClr val="E8EAED"/>
                </a:solidFill>
                <a:effectLst/>
                <a:latin typeface="Google Sans"/>
              </a:rPr>
              <a:t> </a:t>
            </a:r>
            <a:r>
              <a:rPr lang="pl-PL" b="0" i="0" u="none" strike="noStrike" dirty="0" err="1">
                <a:solidFill>
                  <a:srgbClr val="E8EAED"/>
                </a:solidFill>
                <a:effectLst/>
                <a:latin typeface="Google Sans"/>
              </a:rPr>
              <a:t>pressure</a:t>
            </a:r>
            <a:r>
              <a:rPr lang="pl-PL" b="0" i="0" u="none" strike="noStrike" dirty="0">
                <a:solidFill>
                  <a:srgbClr val="E8EAED"/>
                </a:solidFill>
                <a:effectLst/>
                <a:latin typeface="Google Sans"/>
              </a:rPr>
              <a:t> to </a:t>
            </a:r>
            <a:r>
              <a:rPr lang="pl-PL" b="0" i="0" u="none" strike="noStrike" dirty="0" err="1">
                <a:solidFill>
                  <a:srgbClr val="E8EAED"/>
                </a:solidFill>
                <a:effectLst/>
                <a:latin typeface="Google Sans"/>
              </a:rPr>
              <a:t>fuse</a:t>
            </a:r>
            <a:r>
              <a:rPr lang="pl-PL" b="0" i="0" u="none" strike="noStrike" dirty="0">
                <a:solidFill>
                  <a:srgbClr val="E8EAED"/>
                </a:solidFill>
                <a:effectLst/>
                <a:latin typeface="Google Sans"/>
              </a:rPr>
              <a:t> </a:t>
            </a:r>
            <a:r>
              <a:rPr lang="pl-PL" b="0" i="0" u="none" strike="noStrike" dirty="0" err="1">
                <a:solidFill>
                  <a:srgbClr val="E8EAED"/>
                </a:solidFill>
                <a:effectLst/>
                <a:latin typeface="Google Sans"/>
              </a:rPr>
              <a:t>two</a:t>
            </a:r>
            <a:r>
              <a:rPr lang="pl-PL" b="0" i="0" u="none" strike="noStrike" dirty="0">
                <a:solidFill>
                  <a:srgbClr val="E8EAED"/>
                </a:solidFill>
                <a:effectLst/>
                <a:latin typeface="Google Sans"/>
              </a:rPr>
              <a:t> helium </a:t>
            </a:r>
            <a:r>
              <a:rPr lang="pl-PL" b="0" i="0" u="none" strike="noStrike" dirty="0" err="1">
                <a:solidFill>
                  <a:srgbClr val="E8EAED"/>
                </a:solidFill>
                <a:effectLst/>
                <a:latin typeface="Google Sans"/>
              </a:rPr>
              <a:t>nuclei</a:t>
            </a:r>
            <a:r>
              <a:rPr lang="pl-PL" b="0" i="0" u="none" strike="noStrike" dirty="0">
                <a:solidFill>
                  <a:srgbClr val="E8EAED"/>
                </a:solidFill>
                <a:effectLst/>
                <a:latin typeface="Google Sans"/>
              </a:rPr>
              <a:t> </a:t>
            </a:r>
            <a:r>
              <a:rPr lang="pl-PL" b="0" i="0" u="none" strike="noStrike" dirty="0" err="1">
                <a:solidFill>
                  <a:srgbClr val="E8EAED"/>
                </a:solidFill>
                <a:effectLst/>
                <a:latin typeface="Google Sans"/>
              </a:rPr>
              <a:t>into</a:t>
            </a:r>
            <a:r>
              <a:rPr lang="pl-PL" b="0" i="0" u="none" strike="noStrike" dirty="0">
                <a:solidFill>
                  <a:srgbClr val="E8EAED"/>
                </a:solidFill>
                <a:effectLst/>
                <a:latin typeface="Google Sans"/>
              </a:rPr>
              <a:t> </a:t>
            </a:r>
            <a:r>
              <a:rPr lang="pl-PL" b="0" i="0" u="none" strike="noStrike" dirty="0" err="1">
                <a:solidFill>
                  <a:srgbClr val="E8EAED"/>
                </a:solidFill>
                <a:effectLst/>
                <a:latin typeface="Google Sans"/>
              </a:rPr>
              <a:t>carbon</a:t>
            </a:r>
            <a:r>
              <a:rPr lang="pl-PL" b="0" i="0" u="none" strike="noStrike" dirty="0">
                <a:solidFill>
                  <a:srgbClr val="E8EAED"/>
                </a:solidFill>
                <a:effectLst/>
                <a:latin typeface="Google Sans"/>
              </a:rPr>
              <a:t> (obok wodoru najczęściej występujący w gwiazdach pierwiastek).</a:t>
            </a:r>
            <a:endParaRPr lang="pl-PL" dirty="0"/>
          </a:p>
        </p:txBody>
      </p:sp>
      <p:sp>
        <p:nvSpPr>
          <p:cNvPr id="4" name="Symbol zastępczy numeru slajdu 3"/>
          <p:cNvSpPr>
            <a:spLocks noGrp="1"/>
          </p:cNvSpPr>
          <p:nvPr>
            <p:ph type="sldNum" sz="quarter" idx="5"/>
          </p:nvPr>
        </p:nvSpPr>
        <p:spPr/>
        <p:txBody>
          <a:bodyPr/>
          <a:lstStyle/>
          <a:p>
            <a:fld id="{2275FCB5-17C0-4FBB-8299-6A81711F3864}" type="slidenum">
              <a:rPr lang="pl-PL" smtClean="0"/>
              <a:t>49</a:t>
            </a:fld>
            <a:endParaRPr lang="pl-PL"/>
          </a:p>
        </p:txBody>
      </p:sp>
    </p:spTree>
    <p:extLst>
      <p:ext uri="{BB962C8B-B14F-4D97-AF65-F5344CB8AC3E}">
        <p14:creationId xmlns:p14="http://schemas.microsoft.com/office/powerpoint/2010/main" val="111021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xmlns="" id="{BF42ECCD-DA58-43AE-8A13-CB14536A10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a:extLst>
              <a:ext uri="{FF2B5EF4-FFF2-40B4-BE49-F238E27FC236}">
                <a16:creationId xmlns:a16="http://schemas.microsoft.com/office/drawing/2014/main" xmlns="" id="{940E1317-7AD1-7D84-C037-397D422D7FDA}"/>
              </a:ext>
            </a:extLst>
          </p:cNvPr>
          <p:cNvSpPr>
            <a:spLocks noGrp="1" noChangeArrowheads="1"/>
          </p:cNvSpPr>
          <p:nvPr>
            <p:ph type="body" idx="1"/>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p>
            <a:pPr>
              <a:spcBef>
                <a:spcPct val="0"/>
              </a:spcBef>
            </a:pPr>
            <a:endParaRPr lang="it-IT" altLang="it-IT"/>
          </a:p>
        </p:txBody>
      </p:sp>
    </p:spTree>
    <p:extLst>
      <p:ext uri="{BB962C8B-B14F-4D97-AF65-F5344CB8AC3E}">
        <p14:creationId xmlns:p14="http://schemas.microsoft.com/office/powerpoint/2010/main" val="1613322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xmlns="" id="{CCB7A77A-5947-DCEB-C8F3-71CDDCEB6F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a:extLst>
              <a:ext uri="{FF2B5EF4-FFF2-40B4-BE49-F238E27FC236}">
                <a16:creationId xmlns:a16="http://schemas.microsoft.com/office/drawing/2014/main" xmlns="" id="{CF3B5AC3-B2E7-2F68-371B-DF3ACFD96C29}"/>
              </a:ext>
            </a:extLst>
          </p:cNvPr>
          <p:cNvSpPr>
            <a:spLocks noGrp="1" noChangeArrowheads="1"/>
          </p:cNvSpPr>
          <p:nvPr>
            <p:ph type="body" idx="1"/>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p>
            <a:pPr>
              <a:spcBef>
                <a:spcPct val="0"/>
              </a:spcBef>
            </a:pPr>
            <a:endParaRPr lang="it-IT" altLang="it-IT"/>
          </a:p>
        </p:txBody>
      </p:sp>
    </p:spTree>
    <p:extLst>
      <p:ext uri="{BB962C8B-B14F-4D97-AF65-F5344CB8AC3E}">
        <p14:creationId xmlns:p14="http://schemas.microsoft.com/office/powerpoint/2010/main" val="3844603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r>
              <a:rPr lang="pl-PL" dirty="0"/>
              <a:t>- efekt Dopplera dla dźwięku</a:t>
            </a:r>
          </a:p>
        </p:txBody>
      </p:sp>
      <p:sp>
        <p:nvSpPr>
          <p:cNvPr id="4" name="Symbol zastępczy numeru slajdu 3"/>
          <p:cNvSpPr>
            <a:spLocks noGrp="1"/>
          </p:cNvSpPr>
          <p:nvPr>
            <p:ph type="sldNum" sz="quarter" idx="5"/>
          </p:nvPr>
        </p:nvSpPr>
        <p:spPr/>
        <p:txBody>
          <a:bodyPr/>
          <a:lstStyle/>
          <a:p>
            <a:fld id="{2275FCB5-17C0-4FBB-8299-6A81711F3864}" type="slidenum">
              <a:rPr lang="pl-PL" smtClean="0"/>
              <a:t>30</a:t>
            </a:fld>
            <a:endParaRPr lang="pl-PL"/>
          </a:p>
        </p:txBody>
      </p:sp>
    </p:spTree>
    <p:extLst>
      <p:ext uri="{BB962C8B-B14F-4D97-AF65-F5344CB8AC3E}">
        <p14:creationId xmlns:p14="http://schemas.microsoft.com/office/powerpoint/2010/main" val="18449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0" i="0" u="none" strike="noStrike" dirty="0">
                <a:solidFill>
                  <a:srgbClr val="BDC1C6"/>
                </a:solidFill>
                <a:effectLst/>
                <a:latin typeface="arial" panose="020B0604020202020204" pitchFamily="34" charset="0"/>
              </a:rPr>
              <a:t> Proxima </a:t>
            </a:r>
            <a:r>
              <a:rPr lang="pl-PL" b="0" i="0" u="none" strike="noStrike" dirty="0" err="1">
                <a:solidFill>
                  <a:srgbClr val="BDC1C6"/>
                </a:solidFill>
                <a:effectLst/>
                <a:latin typeface="arial" panose="020B0604020202020204" pitchFamily="34" charset="0"/>
              </a:rPr>
              <a:t>Centauri</a:t>
            </a:r>
            <a:r>
              <a:rPr lang="pl-PL" b="0" i="0" u="none" strike="noStrike" dirty="0">
                <a:solidFill>
                  <a:srgbClr val="BDC1C6"/>
                </a:solidFill>
                <a:effectLst/>
                <a:latin typeface="arial" panose="020B0604020202020204" pitchFamily="34" charset="0"/>
              </a:rPr>
              <a:t> 4,24 lat świetlnych od Ziemi</a:t>
            </a:r>
            <a:endParaRPr lang="pl-PL" dirty="0"/>
          </a:p>
        </p:txBody>
      </p:sp>
      <p:sp>
        <p:nvSpPr>
          <p:cNvPr id="4" name="Symbol zastępczy numeru slajdu 3"/>
          <p:cNvSpPr>
            <a:spLocks noGrp="1"/>
          </p:cNvSpPr>
          <p:nvPr>
            <p:ph type="sldNum" sz="quarter" idx="5"/>
          </p:nvPr>
        </p:nvSpPr>
        <p:spPr/>
        <p:txBody>
          <a:bodyPr/>
          <a:lstStyle/>
          <a:p>
            <a:fld id="{2275FCB5-17C0-4FBB-8299-6A81711F3864}" type="slidenum">
              <a:rPr lang="pl-PL" smtClean="0"/>
              <a:t>33</a:t>
            </a:fld>
            <a:endParaRPr lang="pl-PL"/>
          </a:p>
        </p:txBody>
      </p:sp>
    </p:spTree>
    <p:extLst>
      <p:ext uri="{BB962C8B-B14F-4D97-AF65-F5344CB8AC3E}">
        <p14:creationId xmlns:p14="http://schemas.microsoft.com/office/powerpoint/2010/main" val="378195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-utrata 4% wody w organizmie prowadzi do odwodnienia</a:t>
            </a:r>
          </a:p>
          <a:p>
            <a:r>
              <a:rPr lang="pl-PL" dirty="0"/>
              <a:t>-utrata 15% do śmierci</a:t>
            </a:r>
          </a:p>
          <a:p>
            <a:r>
              <a:rPr lang="pl-PL" dirty="0"/>
              <a:t>- nie przeżyjemy bez wody przez trzy dni</a:t>
            </a:r>
          </a:p>
          <a:p>
            <a:r>
              <a:rPr lang="pl-PL" sz="1200" dirty="0">
                <a:solidFill>
                  <a:srgbClr val="FF0000"/>
                </a:solidFill>
              </a:rPr>
              <a:t>- przepływ prądu przez zasoloną wodę (dobry rozpuszczalnik)</a:t>
            </a:r>
          </a:p>
          <a:p>
            <a:r>
              <a:rPr lang="pl-PL" sz="1200" dirty="0">
                <a:solidFill>
                  <a:srgbClr val="FF0000"/>
                </a:solidFill>
              </a:rPr>
              <a:t>- polarność wody (zakrzewienie strumienia wody za pomocą naładowanej laski lub most wodny)</a:t>
            </a:r>
          </a:p>
          <a:p>
            <a:r>
              <a:rPr lang="pl-PL" sz="1200" dirty="0">
                <a:solidFill>
                  <a:srgbClr val="FF0000"/>
                </a:solidFill>
              </a:rPr>
              <a:t>- termometr miłości (rozszerzalność cieplna cieczy) </a:t>
            </a:r>
          </a:p>
        </p:txBody>
      </p:sp>
      <p:sp>
        <p:nvSpPr>
          <p:cNvPr id="4" name="Symbol zastępczy numeru slajdu 3"/>
          <p:cNvSpPr>
            <a:spLocks noGrp="1"/>
          </p:cNvSpPr>
          <p:nvPr>
            <p:ph type="sldNum" sz="quarter" idx="5"/>
          </p:nvPr>
        </p:nvSpPr>
        <p:spPr/>
        <p:txBody>
          <a:bodyPr/>
          <a:lstStyle/>
          <a:p>
            <a:fld id="{2275FCB5-17C0-4FBB-8299-6A81711F3864}" type="slidenum">
              <a:rPr lang="pl-PL" smtClean="0"/>
              <a:t>36</a:t>
            </a:fld>
            <a:endParaRPr lang="pl-PL"/>
          </a:p>
        </p:txBody>
      </p:sp>
    </p:spTree>
    <p:extLst>
      <p:ext uri="{BB962C8B-B14F-4D97-AF65-F5344CB8AC3E}">
        <p14:creationId xmlns:p14="http://schemas.microsoft.com/office/powerpoint/2010/main" val="474531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r>
              <a:rPr lang="pl-PL" dirty="0"/>
              <a:t>Za zimno – eksperymenty z ciekłym azotem</a:t>
            </a:r>
          </a:p>
        </p:txBody>
      </p:sp>
      <p:sp>
        <p:nvSpPr>
          <p:cNvPr id="4" name="Symbol zastępczy numeru slajdu 3"/>
          <p:cNvSpPr>
            <a:spLocks noGrp="1"/>
          </p:cNvSpPr>
          <p:nvPr>
            <p:ph type="sldNum" sz="quarter" idx="5"/>
          </p:nvPr>
        </p:nvSpPr>
        <p:spPr/>
        <p:txBody>
          <a:bodyPr/>
          <a:lstStyle/>
          <a:p>
            <a:fld id="{2275FCB5-17C0-4FBB-8299-6A81711F3864}" type="slidenum">
              <a:rPr lang="pl-PL" smtClean="0"/>
              <a:t>37</a:t>
            </a:fld>
            <a:endParaRPr lang="pl-PL"/>
          </a:p>
        </p:txBody>
      </p:sp>
    </p:spTree>
    <p:extLst>
      <p:ext uri="{BB962C8B-B14F-4D97-AF65-F5344CB8AC3E}">
        <p14:creationId xmlns:p14="http://schemas.microsoft.com/office/powerpoint/2010/main" val="1053315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Habitable Zones Compared to the Size of the Hosting Star</a:t>
            </a:r>
            <a:r>
              <a:rPr lang="en-US" sz="1200" b="1" i="0" kern="1200" dirty="0">
                <a:solidFill>
                  <a:schemeClr val="tx1"/>
                </a:solidFill>
                <a:effectLst/>
                <a:latin typeface="Arial"/>
                <a:ea typeface="+mn-ea"/>
                <a:cs typeface="+mn-cs"/>
              </a:rPr>
              <a:t> -- </a:t>
            </a:r>
            <a:r>
              <a:rPr lang="en-US" sz="1200" i="1" kern="1200" dirty="0">
                <a:solidFill>
                  <a:schemeClr val="tx1"/>
                </a:solidFill>
                <a:effectLst/>
                <a:latin typeface="Arial"/>
                <a:ea typeface="+mn-ea"/>
                <a:cs typeface="+mn-cs"/>
              </a:rPr>
              <a:t>Audience: 4</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 </a:t>
            </a:r>
            <a:endParaRPr lang="en-US" sz="1200" kern="1200" dirty="0">
              <a:solidFill>
                <a:schemeClr val="tx1"/>
              </a:solidFill>
              <a:effectLst/>
              <a:latin typeface="Arial"/>
              <a:ea typeface="+mn-ea"/>
              <a:cs typeface="+mn-cs"/>
            </a:endParaRPr>
          </a:p>
          <a:p>
            <a:r>
              <a:rPr lang="en-US" sz="1200" i="1" kern="1200" dirty="0">
                <a:solidFill>
                  <a:schemeClr val="tx1"/>
                </a:solidFill>
                <a:effectLst/>
                <a:latin typeface="Arial"/>
                <a:ea typeface="+mn-ea"/>
                <a:cs typeface="+mn-cs"/>
              </a:rPr>
              <a:t> </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explains and illustrates what the "habitable zone" is, and how it would change if the size of the hosting star is dramatically different.</a:t>
            </a:r>
          </a:p>
          <a:p>
            <a:r>
              <a:rPr lang="en-US" sz="1200" kern="1200" dirty="0">
                <a:solidFill>
                  <a:schemeClr val="tx1"/>
                </a:solidFill>
                <a:effectLst/>
                <a:latin typeface="Arial"/>
                <a:ea typeface="+mn-ea"/>
                <a:cs typeface="+mn-cs"/>
              </a:rPr>
              <a:t> </a:t>
            </a:r>
          </a:p>
          <a:p>
            <a:r>
              <a:rPr lang="en-US" sz="1200" b="1" kern="1200" dirty="0">
                <a:solidFill>
                  <a:schemeClr val="tx1"/>
                </a:solidFill>
                <a:effectLst/>
                <a:latin typeface="Arial"/>
                <a:ea typeface="+mn-ea"/>
                <a:cs typeface="+mn-cs"/>
              </a:rPr>
              <a:t>User's note:</a:t>
            </a:r>
            <a:r>
              <a:rPr lang="en-US" sz="1200" kern="1200" dirty="0">
                <a:solidFill>
                  <a:schemeClr val="tx1"/>
                </a:solidFill>
                <a:effectLst/>
                <a:latin typeface="Arial"/>
                <a:ea typeface="+mn-ea"/>
                <a:cs typeface="+mn-cs"/>
              </a:rPr>
              <a:t> Scale of Sun and planets are greatly exaggerated. Depending on its size, a star can be "whiter" or "redder" - as it was approximately reflected in this slide. However, the exact color of each of the three sizes of star in these slides is not accurate; the focus of these slides is to teach about the "Habitable Zone" as the size of the hosting star changes.</a:t>
            </a:r>
            <a:endParaRPr lang="en-US" dirty="0"/>
          </a:p>
          <a:p>
            <a:endParaRPr lang="en-US" dirty="0"/>
          </a:p>
          <a:p>
            <a:r>
              <a:rPr lang="en-US" dirty="0"/>
              <a:t>Click 1: The Sun moves out and is replaced by a star half the size of the Sun; habitable zone scales accordingly</a:t>
            </a:r>
          </a:p>
          <a:p>
            <a:r>
              <a:rPr lang="en-US" dirty="0"/>
              <a:t>Click 2: The small star moves out and is replaced by a star twice the size of the Sun; habitable zone scales accordingly</a:t>
            </a:r>
          </a:p>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38</a:t>
            </a:fld>
            <a:endParaRPr lang="en-US"/>
          </a:p>
        </p:txBody>
      </p:sp>
    </p:spTree>
    <p:extLst>
      <p:ext uri="{BB962C8B-B14F-4D97-AF65-F5344CB8AC3E}">
        <p14:creationId xmlns:p14="http://schemas.microsoft.com/office/powerpoint/2010/main" val="135038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275FCB5-17C0-4FBB-8299-6A81711F3864}" type="slidenum">
              <a:rPr lang="pl-PL" smtClean="0"/>
              <a:t>39</a:t>
            </a:fld>
            <a:endParaRPr lang="pl-PL"/>
          </a:p>
        </p:txBody>
      </p:sp>
    </p:spTree>
    <p:extLst>
      <p:ext uri="{BB962C8B-B14F-4D97-AF65-F5344CB8AC3E}">
        <p14:creationId xmlns:p14="http://schemas.microsoft.com/office/powerpoint/2010/main" val="572448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143000" y="1122363"/>
            <a:ext cx="6858000" cy="2387600"/>
          </a:xfrm>
        </p:spPr>
        <p:txBody>
          <a:bodyPr anchor="b"/>
          <a:lstStyle>
            <a:lvl1pPr algn="ctr">
              <a:defRPr sz="4500"/>
            </a:lvl1pPr>
          </a:lstStyle>
          <a:p>
            <a:r>
              <a:rPr lang="pl-PL"/>
              <a:t>Kliknij, aby edytować styl</a:t>
            </a:r>
          </a:p>
        </p:txBody>
      </p:sp>
      <p:sp>
        <p:nvSpPr>
          <p:cNvPr id="3" name="Podtytuł 2"/>
          <p:cNvSpPr>
            <a:spLocks noGrp="1"/>
          </p:cNvSpPr>
          <p:nvPr>
            <p:ph type="subTitle" idx="1"/>
          </p:nvPr>
        </p:nvSpPr>
        <p:spPr>
          <a:xfrm>
            <a:off x="1143000" y="3602037"/>
            <a:ext cx="6858000" cy="1655763"/>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A0DFA02E-11E7-4CFD-BD37-417F2645F0B4}" type="datetimeFigureOut">
              <a:rPr lang="pl-PL" smtClean="0"/>
              <a:t>2024-02-09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118910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0DFA02E-11E7-4CFD-BD37-417F2645F0B4}" type="datetimeFigureOut">
              <a:rPr lang="pl-PL" smtClean="0"/>
              <a:t>2024-02-09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83060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4907757" y="365124"/>
            <a:ext cx="1478756" cy="5811839"/>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71488" y="365124"/>
            <a:ext cx="4321969" cy="5811839"/>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0DFA02E-11E7-4CFD-BD37-417F2645F0B4}" type="datetimeFigureOut">
              <a:rPr lang="pl-PL" smtClean="0"/>
              <a:t>2024-02-09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1082472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6"/>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lvl1pPr>
              <a:defRPr/>
            </a:lvl1pPr>
          </a:lstStyle>
          <a:p>
            <a:pPr>
              <a:defRPr/>
            </a:pPr>
            <a:fld id="{F958730B-20E2-47A6-8270-92DC78A4C77B}" type="datetimeFigureOut">
              <a:rPr lang="pl-PL"/>
              <a:pPr>
                <a:defRPr/>
              </a:pPr>
              <a:t>2024-02-09</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4D16E5F0-6C27-4545-AA2D-FEBAD8B3CBA7}" type="slidenum">
              <a:rPr lang="pl-PL" altLang="pl-PL"/>
              <a:pPr/>
              <a:t>‹#›</a:t>
            </a:fld>
            <a:endParaRPr lang="pl-PL" altLang="pl-PL"/>
          </a:p>
        </p:txBody>
      </p:sp>
    </p:spTree>
    <p:extLst>
      <p:ext uri="{BB962C8B-B14F-4D97-AF65-F5344CB8AC3E}">
        <p14:creationId xmlns:p14="http://schemas.microsoft.com/office/powerpoint/2010/main" val="2903813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D9951630-127C-4252-885F-B8F45EF4F5D9}" type="datetimeFigureOut">
              <a:rPr lang="pl-PL"/>
              <a:pPr>
                <a:defRPr/>
              </a:pPr>
              <a:t>2024-02-09</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A6014B93-3331-4ABC-BDC6-14107FA8118A}" type="slidenum">
              <a:rPr lang="pl-PL" altLang="pl-PL"/>
              <a:pPr/>
              <a:t>‹#›</a:t>
            </a:fld>
            <a:endParaRPr lang="pl-PL" altLang="pl-PL"/>
          </a:p>
        </p:txBody>
      </p:sp>
    </p:spTree>
    <p:extLst>
      <p:ext uri="{BB962C8B-B14F-4D97-AF65-F5344CB8AC3E}">
        <p14:creationId xmlns:p14="http://schemas.microsoft.com/office/powerpoint/2010/main" val="266831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1"/>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lvl1pPr>
              <a:defRPr/>
            </a:lvl1pPr>
          </a:lstStyle>
          <a:p>
            <a:pPr>
              <a:defRPr/>
            </a:pPr>
            <a:fld id="{251BB21B-DDFF-4505-9299-9A175662FBEC}" type="datetimeFigureOut">
              <a:rPr lang="pl-PL"/>
              <a:pPr>
                <a:defRPr/>
              </a:pPr>
              <a:t>2024-02-09</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BA354631-09AA-4387-A2A0-A4C0DC363CEF}" type="slidenum">
              <a:rPr lang="pl-PL" altLang="pl-PL"/>
              <a:pPr/>
              <a:t>‹#›</a:t>
            </a:fld>
            <a:endParaRPr lang="pl-PL" altLang="pl-PL"/>
          </a:p>
        </p:txBody>
      </p:sp>
    </p:spTree>
    <p:extLst>
      <p:ext uri="{BB962C8B-B14F-4D97-AF65-F5344CB8AC3E}">
        <p14:creationId xmlns:p14="http://schemas.microsoft.com/office/powerpoint/2010/main" val="105102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3"/>
          <p:cNvSpPr>
            <a:spLocks noGrp="1"/>
          </p:cNvSpPr>
          <p:nvPr>
            <p:ph type="dt" sz="half" idx="10"/>
          </p:nvPr>
        </p:nvSpPr>
        <p:spPr/>
        <p:txBody>
          <a:bodyPr/>
          <a:lstStyle>
            <a:lvl1pPr>
              <a:defRPr/>
            </a:lvl1pPr>
          </a:lstStyle>
          <a:p>
            <a:pPr>
              <a:defRPr/>
            </a:pPr>
            <a:fld id="{38F1D90D-6D3A-48DC-BD9A-10B6D76EB234}" type="datetimeFigureOut">
              <a:rPr lang="pl-PL"/>
              <a:pPr>
                <a:defRPr/>
              </a:pPr>
              <a:t>2024-02-09</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fld id="{105D35C5-D466-46E3-9C40-9FDD5431EBC2}" type="slidenum">
              <a:rPr lang="pl-PL" altLang="pl-PL"/>
              <a:pPr/>
              <a:t>‹#›</a:t>
            </a:fld>
            <a:endParaRPr lang="pl-PL" altLang="pl-PL"/>
          </a:p>
        </p:txBody>
      </p:sp>
    </p:spTree>
    <p:extLst>
      <p:ext uri="{BB962C8B-B14F-4D97-AF65-F5344CB8AC3E}">
        <p14:creationId xmlns:p14="http://schemas.microsoft.com/office/powerpoint/2010/main" val="3007807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7" y="1535113"/>
            <a:ext cx="4041775"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3"/>
          <p:cNvSpPr>
            <a:spLocks noGrp="1"/>
          </p:cNvSpPr>
          <p:nvPr>
            <p:ph type="dt" sz="half" idx="10"/>
          </p:nvPr>
        </p:nvSpPr>
        <p:spPr/>
        <p:txBody>
          <a:bodyPr/>
          <a:lstStyle>
            <a:lvl1pPr>
              <a:defRPr/>
            </a:lvl1pPr>
          </a:lstStyle>
          <a:p>
            <a:pPr>
              <a:defRPr/>
            </a:pPr>
            <a:fld id="{B65DBCD8-EBD9-4D4E-BB15-F5614F224406}" type="datetimeFigureOut">
              <a:rPr lang="pl-PL"/>
              <a:pPr>
                <a:defRPr/>
              </a:pPr>
              <a:t>2024-02-09</a:t>
            </a:fld>
            <a:endParaRPr lang="pl-PL"/>
          </a:p>
        </p:txBody>
      </p:sp>
      <p:sp>
        <p:nvSpPr>
          <p:cNvPr id="8" name="Symbol zastępczy stopki 4"/>
          <p:cNvSpPr>
            <a:spLocks noGrp="1"/>
          </p:cNvSpPr>
          <p:nvPr>
            <p:ph type="ftr" sz="quarter" idx="11"/>
          </p:nvPr>
        </p:nvSpPr>
        <p:spPr/>
        <p:txBody>
          <a:bodyPr/>
          <a:lstStyle>
            <a:lvl1pPr>
              <a:defRPr/>
            </a:lvl1pPr>
          </a:lstStyle>
          <a:p>
            <a:pPr>
              <a:defRPr/>
            </a:pPr>
            <a:endParaRPr lang="pl-PL"/>
          </a:p>
        </p:txBody>
      </p:sp>
      <p:sp>
        <p:nvSpPr>
          <p:cNvPr id="9" name="Symbol zastępczy numeru slajdu 5"/>
          <p:cNvSpPr>
            <a:spLocks noGrp="1"/>
          </p:cNvSpPr>
          <p:nvPr>
            <p:ph type="sldNum" sz="quarter" idx="12"/>
          </p:nvPr>
        </p:nvSpPr>
        <p:spPr/>
        <p:txBody>
          <a:bodyPr/>
          <a:lstStyle>
            <a:lvl1pPr>
              <a:defRPr/>
            </a:lvl1pPr>
          </a:lstStyle>
          <a:p>
            <a:fld id="{ED6E5AFD-CBCC-4B61-9FE5-A163B136EB9B}" type="slidenum">
              <a:rPr lang="pl-PL" altLang="pl-PL"/>
              <a:pPr/>
              <a:t>‹#›</a:t>
            </a:fld>
            <a:endParaRPr lang="pl-PL" altLang="pl-PL"/>
          </a:p>
        </p:txBody>
      </p:sp>
    </p:spTree>
    <p:extLst>
      <p:ext uri="{BB962C8B-B14F-4D97-AF65-F5344CB8AC3E}">
        <p14:creationId xmlns:p14="http://schemas.microsoft.com/office/powerpoint/2010/main" val="41322230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3"/>
          <p:cNvSpPr>
            <a:spLocks noGrp="1"/>
          </p:cNvSpPr>
          <p:nvPr>
            <p:ph type="dt" sz="half" idx="10"/>
          </p:nvPr>
        </p:nvSpPr>
        <p:spPr/>
        <p:txBody>
          <a:bodyPr/>
          <a:lstStyle>
            <a:lvl1pPr>
              <a:defRPr/>
            </a:lvl1pPr>
          </a:lstStyle>
          <a:p>
            <a:pPr>
              <a:defRPr/>
            </a:pPr>
            <a:fld id="{469DB393-AEE2-4F78-ACFE-99D6F3DECCD2}" type="datetimeFigureOut">
              <a:rPr lang="pl-PL"/>
              <a:pPr>
                <a:defRPr/>
              </a:pPr>
              <a:t>2024-02-09</a:t>
            </a:fld>
            <a:endParaRPr lang="pl-PL"/>
          </a:p>
        </p:txBody>
      </p:sp>
      <p:sp>
        <p:nvSpPr>
          <p:cNvPr id="4" name="Symbol zastępczy stopki 4"/>
          <p:cNvSpPr>
            <a:spLocks noGrp="1"/>
          </p:cNvSpPr>
          <p:nvPr>
            <p:ph type="ftr" sz="quarter" idx="11"/>
          </p:nvPr>
        </p:nvSpPr>
        <p:spPr/>
        <p:txBody>
          <a:bodyPr/>
          <a:lstStyle>
            <a:lvl1pPr>
              <a:defRPr/>
            </a:lvl1pPr>
          </a:lstStyle>
          <a:p>
            <a:pPr>
              <a:defRPr/>
            </a:pPr>
            <a:endParaRPr lang="pl-PL"/>
          </a:p>
        </p:txBody>
      </p:sp>
      <p:sp>
        <p:nvSpPr>
          <p:cNvPr id="5" name="Symbol zastępczy numeru slajdu 5"/>
          <p:cNvSpPr>
            <a:spLocks noGrp="1"/>
          </p:cNvSpPr>
          <p:nvPr>
            <p:ph type="sldNum" sz="quarter" idx="12"/>
          </p:nvPr>
        </p:nvSpPr>
        <p:spPr/>
        <p:txBody>
          <a:bodyPr/>
          <a:lstStyle>
            <a:lvl1pPr>
              <a:defRPr/>
            </a:lvl1pPr>
          </a:lstStyle>
          <a:p>
            <a:fld id="{198BE60A-8604-48E4-9BFB-3241A4C34232}" type="slidenum">
              <a:rPr lang="pl-PL" altLang="pl-PL"/>
              <a:pPr/>
              <a:t>‹#›</a:t>
            </a:fld>
            <a:endParaRPr lang="pl-PL" altLang="pl-PL"/>
          </a:p>
        </p:txBody>
      </p:sp>
    </p:spTree>
    <p:extLst>
      <p:ext uri="{BB962C8B-B14F-4D97-AF65-F5344CB8AC3E}">
        <p14:creationId xmlns:p14="http://schemas.microsoft.com/office/powerpoint/2010/main" val="2730113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3"/>
          <p:cNvSpPr>
            <a:spLocks noGrp="1"/>
          </p:cNvSpPr>
          <p:nvPr>
            <p:ph type="dt" sz="half" idx="10"/>
          </p:nvPr>
        </p:nvSpPr>
        <p:spPr/>
        <p:txBody>
          <a:bodyPr/>
          <a:lstStyle>
            <a:lvl1pPr>
              <a:defRPr/>
            </a:lvl1pPr>
          </a:lstStyle>
          <a:p>
            <a:pPr>
              <a:defRPr/>
            </a:pPr>
            <a:fld id="{2ECC8B1C-A9D2-41D4-9165-F419456A14FC}" type="datetimeFigureOut">
              <a:rPr lang="pl-PL"/>
              <a:pPr>
                <a:defRPr/>
              </a:pPr>
              <a:t>2024-02-09</a:t>
            </a:fld>
            <a:endParaRPr lang="pl-PL"/>
          </a:p>
        </p:txBody>
      </p:sp>
      <p:sp>
        <p:nvSpPr>
          <p:cNvPr id="3" name="Symbol zastępczy stopki 4"/>
          <p:cNvSpPr>
            <a:spLocks noGrp="1"/>
          </p:cNvSpPr>
          <p:nvPr>
            <p:ph type="ftr" sz="quarter" idx="11"/>
          </p:nvPr>
        </p:nvSpPr>
        <p:spPr/>
        <p:txBody>
          <a:bodyPr/>
          <a:lstStyle>
            <a:lvl1pPr>
              <a:defRPr/>
            </a:lvl1pPr>
          </a:lstStyle>
          <a:p>
            <a:pPr>
              <a:defRPr/>
            </a:pPr>
            <a:endParaRPr lang="pl-PL"/>
          </a:p>
        </p:txBody>
      </p:sp>
      <p:sp>
        <p:nvSpPr>
          <p:cNvPr id="4" name="Symbol zastępczy numeru slajdu 5"/>
          <p:cNvSpPr>
            <a:spLocks noGrp="1"/>
          </p:cNvSpPr>
          <p:nvPr>
            <p:ph type="sldNum" sz="quarter" idx="12"/>
          </p:nvPr>
        </p:nvSpPr>
        <p:spPr/>
        <p:txBody>
          <a:bodyPr/>
          <a:lstStyle>
            <a:lvl1pPr>
              <a:defRPr/>
            </a:lvl1pPr>
          </a:lstStyle>
          <a:p>
            <a:fld id="{C7BE56B9-FA76-4E08-892B-2F89BF113CAB}" type="slidenum">
              <a:rPr lang="pl-PL" altLang="pl-PL"/>
              <a:pPr/>
              <a:t>‹#›</a:t>
            </a:fld>
            <a:endParaRPr lang="pl-PL" altLang="pl-PL"/>
          </a:p>
        </p:txBody>
      </p:sp>
    </p:spTree>
    <p:extLst>
      <p:ext uri="{BB962C8B-B14F-4D97-AF65-F5344CB8AC3E}">
        <p14:creationId xmlns:p14="http://schemas.microsoft.com/office/powerpoint/2010/main" val="1832232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2" y="273049"/>
            <a:ext cx="3008313" cy="1162051"/>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2" y="1435102"/>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pl-PL"/>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9B5B207C-6B8D-4F1D-8C50-7B457DCB0177}" type="datetimeFigureOut">
              <a:rPr lang="pl-PL"/>
              <a:pPr>
                <a:defRPr/>
              </a:pPr>
              <a:t>2024-02-09</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fld id="{B1189820-0B45-4B3D-A35E-0186A7FF33C2}" type="slidenum">
              <a:rPr lang="pl-PL" altLang="pl-PL"/>
              <a:pPr/>
              <a:t>‹#›</a:t>
            </a:fld>
            <a:endParaRPr lang="pl-PL" altLang="pl-PL"/>
          </a:p>
        </p:txBody>
      </p:sp>
    </p:spTree>
    <p:extLst>
      <p:ext uri="{BB962C8B-B14F-4D97-AF65-F5344CB8AC3E}">
        <p14:creationId xmlns:p14="http://schemas.microsoft.com/office/powerpoint/2010/main" val="108541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0DFA02E-11E7-4CFD-BD37-417F2645F0B4}" type="datetimeFigureOut">
              <a:rPr lang="pl-PL" smtClean="0"/>
              <a:t>2024-02-09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41884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9"/>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pl-PL"/>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7FFE4EB9-E1EE-4DFE-BF5A-B6D8FC318F25}" type="datetimeFigureOut">
              <a:rPr lang="pl-PL"/>
              <a:pPr>
                <a:defRPr/>
              </a:pPr>
              <a:t>2024-02-09</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fld id="{664E32ED-4CE2-4501-8FCA-CB10B12BB431}" type="slidenum">
              <a:rPr lang="pl-PL" altLang="pl-PL"/>
              <a:pPr/>
              <a:t>‹#›</a:t>
            </a:fld>
            <a:endParaRPr lang="pl-PL" altLang="pl-PL"/>
          </a:p>
        </p:txBody>
      </p:sp>
    </p:spTree>
    <p:extLst>
      <p:ext uri="{BB962C8B-B14F-4D97-AF65-F5344CB8AC3E}">
        <p14:creationId xmlns:p14="http://schemas.microsoft.com/office/powerpoint/2010/main" val="29136714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1C61BFF9-C4D8-4959-85BE-4D0542884ECF}" type="datetimeFigureOut">
              <a:rPr lang="pl-PL"/>
              <a:pPr>
                <a:defRPr/>
              </a:pPr>
              <a:t>2024-02-09</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AEBC7E4B-61D9-4A67-A82D-04100E32029C}" type="slidenum">
              <a:rPr lang="pl-PL" altLang="pl-PL"/>
              <a:pPr/>
              <a:t>‹#›</a:t>
            </a:fld>
            <a:endParaRPr lang="pl-PL" altLang="pl-PL"/>
          </a:p>
        </p:txBody>
      </p:sp>
    </p:spTree>
    <p:extLst>
      <p:ext uri="{BB962C8B-B14F-4D97-AF65-F5344CB8AC3E}">
        <p14:creationId xmlns:p14="http://schemas.microsoft.com/office/powerpoint/2010/main" val="1918809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9"/>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9"/>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3E885408-E174-45B3-BCCC-6255328203E0}" type="datetimeFigureOut">
              <a:rPr lang="pl-PL"/>
              <a:pPr>
                <a:defRPr/>
              </a:pPr>
              <a:t>2024-02-09</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B7CC936B-4424-4F2E-B387-721C45CA6256}" type="slidenum">
              <a:rPr lang="pl-PL" altLang="pl-PL"/>
              <a:pPr/>
              <a:t>‹#›</a:t>
            </a:fld>
            <a:endParaRPr lang="pl-PL" altLang="pl-PL"/>
          </a:p>
        </p:txBody>
      </p:sp>
    </p:spTree>
    <p:extLst>
      <p:ext uri="{BB962C8B-B14F-4D97-AF65-F5344CB8AC3E}">
        <p14:creationId xmlns:p14="http://schemas.microsoft.com/office/powerpoint/2010/main" val="36180457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6"/>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pl-PL"/>
              <a:t>Kliknij, aby edytować styl wzorca podtytułu</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0BF9C946-0314-4B2B-AF66-2B45F41425C7}" type="slidenum">
              <a:rPr lang="pl-PL" altLang="pl-PL"/>
              <a:pPr/>
              <a:t>‹#›</a:t>
            </a:fld>
            <a:endParaRPr lang="pl-PL" altLang="pl-PL"/>
          </a:p>
        </p:txBody>
      </p:sp>
    </p:spTree>
    <p:extLst>
      <p:ext uri="{BB962C8B-B14F-4D97-AF65-F5344CB8AC3E}">
        <p14:creationId xmlns:p14="http://schemas.microsoft.com/office/powerpoint/2010/main" val="3035769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44E13F1E-6CF8-4FB6-9DEA-1DAA0CCE8B7C}" type="slidenum">
              <a:rPr lang="pl-PL" altLang="pl-PL"/>
              <a:pPr/>
              <a:t>‹#›</a:t>
            </a:fld>
            <a:endParaRPr lang="pl-PL" altLang="pl-PL"/>
          </a:p>
        </p:txBody>
      </p:sp>
    </p:spTree>
    <p:extLst>
      <p:ext uri="{BB962C8B-B14F-4D97-AF65-F5344CB8AC3E}">
        <p14:creationId xmlns:p14="http://schemas.microsoft.com/office/powerpoint/2010/main" val="1748548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1"/>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pl-PL"/>
              <a:t>Kliknij, aby edytować style wzorca tekstu</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AEAF6927-2C8A-41E8-841E-00AC222D894B}" type="slidenum">
              <a:rPr lang="pl-PL" altLang="pl-PL"/>
              <a:pPr/>
              <a:t>‹#›</a:t>
            </a:fld>
            <a:endParaRPr lang="pl-PL" altLang="pl-PL"/>
          </a:p>
        </p:txBody>
      </p:sp>
    </p:spTree>
    <p:extLst>
      <p:ext uri="{BB962C8B-B14F-4D97-AF65-F5344CB8AC3E}">
        <p14:creationId xmlns:p14="http://schemas.microsoft.com/office/powerpoint/2010/main" val="42928553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E5622A10-51A0-4386-9CA3-DF1833A099F6}" type="slidenum">
              <a:rPr lang="pl-PL" altLang="pl-PL"/>
              <a:pPr/>
              <a:t>‹#›</a:t>
            </a:fld>
            <a:endParaRPr lang="pl-PL" altLang="pl-PL"/>
          </a:p>
        </p:txBody>
      </p:sp>
    </p:spTree>
    <p:extLst>
      <p:ext uri="{BB962C8B-B14F-4D97-AF65-F5344CB8AC3E}">
        <p14:creationId xmlns:p14="http://schemas.microsoft.com/office/powerpoint/2010/main" val="14547281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7" y="1535113"/>
            <a:ext cx="4041775"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8"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9" name="Rectangle 6"/>
          <p:cNvSpPr>
            <a:spLocks noGrp="1" noChangeArrowheads="1"/>
          </p:cNvSpPr>
          <p:nvPr>
            <p:ph type="sldNum" sz="quarter" idx="12"/>
          </p:nvPr>
        </p:nvSpPr>
        <p:spPr/>
        <p:txBody>
          <a:bodyPr/>
          <a:lstStyle>
            <a:lvl1pPr>
              <a:defRPr/>
            </a:lvl1pPr>
          </a:lstStyle>
          <a:p>
            <a:fld id="{3D6CDA7D-3EC7-425D-B2BC-E1A6AAF31C9B}" type="slidenum">
              <a:rPr lang="pl-PL" altLang="pl-PL"/>
              <a:pPr/>
              <a:t>‹#›</a:t>
            </a:fld>
            <a:endParaRPr lang="pl-PL" altLang="pl-PL"/>
          </a:p>
        </p:txBody>
      </p:sp>
    </p:spTree>
    <p:extLst>
      <p:ext uri="{BB962C8B-B14F-4D97-AF65-F5344CB8AC3E}">
        <p14:creationId xmlns:p14="http://schemas.microsoft.com/office/powerpoint/2010/main" val="2136584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4"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5" name="Rectangle 6"/>
          <p:cNvSpPr>
            <a:spLocks noGrp="1" noChangeArrowheads="1"/>
          </p:cNvSpPr>
          <p:nvPr>
            <p:ph type="sldNum" sz="quarter" idx="12"/>
          </p:nvPr>
        </p:nvSpPr>
        <p:spPr/>
        <p:txBody>
          <a:bodyPr/>
          <a:lstStyle>
            <a:lvl1pPr>
              <a:defRPr/>
            </a:lvl1pPr>
          </a:lstStyle>
          <a:p>
            <a:fld id="{D4ABC109-9C63-487C-9187-D2522B240B4D}" type="slidenum">
              <a:rPr lang="pl-PL" altLang="pl-PL"/>
              <a:pPr/>
              <a:t>‹#›</a:t>
            </a:fld>
            <a:endParaRPr lang="pl-PL" altLang="pl-PL"/>
          </a:p>
        </p:txBody>
      </p:sp>
    </p:spTree>
    <p:extLst>
      <p:ext uri="{BB962C8B-B14F-4D97-AF65-F5344CB8AC3E}">
        <p14:creationId xmlns:p14="http://schemas.microsoft.com/office/powerpoint/2010/main" val="1709817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3"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4" name="Rectangle 6"/>
          <p:cNvSpPr>
            <a:spLocks noGrp="1" noChangeArrowheads="1"/>
          </p:cNvSpPr>
          <p:nvPr>
            <p:ph type="sldNum" sz="quarter" idx="12"/>
          </p:nvPr>
        </p:nvSpPr>
        <p:spPr/>
        <p:txBody>
          <a:bodyPr/>
          <a:lstStyle>
            <a:lvl1pPr>
              <a:defRPr/>
            </a:lvl1pPr>
          </a:lstStyle>
          <a:p>
            <a:fld id="{61401CBC-8446-411A-AB86-E112211269D6}" type="slidenum">
              <a:rPr lang="pl-PL" altLang="pl-PL"/>
              <a:pPr/>
              <a:t>‹#›</a:t>
            </a:fld>
            <a:endParaRPr lang="pl-PL" altLang="pl-PL"/>
          </a:p>
        </p:txBody>
      </p:sp>
    </p:spTree>
    <p:extLst>
      <p:ext uri="{BB962C8B-B14F-4D97-AF65-F5344CB8AC3E}">
        <p14:creationId xmlns:p14="http://schemas.microsoft.com/office/powerpoint/2010/main" val="3288379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623888" y="1709741"/>
            <a:ext cx="7886700" cy="2852737"/>
          </a:xfrm>
        </p:spPr>
        <p:txBody>
          <a:bodyPr anchor="b"/>
          <a:lstStyle>
            <a:lvl1pPr>
              <a:defRPr sz="4500"/>
            </a:lvl1pPr>
          </a:lstStyle>
          <a:p>
            <a:r>
              <a:rPr lang="pl-PL"/>
              <a:t>Kliknij, aby edytować styl</a:t>
            </a:r>
          </a:p>
        </p:txBody>
      </p:sp>
      <p:sp>
        <p:nvSpPr>
          <p:cNvPr id="3" name="Symbol zastępczy tekstu 2"/>
          <p:cNvSpPr>
            <a:spLocks noGrp="1"/>
          </p:cNvSpPr>
          <p:nvPr>
            <p:ph type="body" idx="1"/>
          </p:nvPr>
        </p:nvSpPr>
        <p:spPr>
          <a:xfrm>
            <a:off x="623888" y="4589465"/>
            <a:ext cx="78867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A0DFA02E-11E7-4CFD-BD37-417F2645F0B4}" type="datetimeFigureOut">
              <a:rPr lang="pl-PL" smtClean="0"/>
              <a:t>2024-02-09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18036005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2" y="273049"/>
            <a:ext cx="3008313" cy="1162051"/>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2" y="1435102"/>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pl-PL"/>
              <a:t>Kliknij, aby edytować style wzorca tekstu</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3035CDF5-D026-4B56-93B3-B185619B4D1E}" type="slidenum">
              <a:rPr lang="pl-PL" altLang="pl-PL"/>
              <a:pPr/>
              <a:t>‹#›</a:t>
            </a:fld>
            <a:endParaRPr lang="pl-PL" altLang="pl-PL"/>
          </a:p>
        </p:txBody>
      </p:sp>
    </p:spTree>
    <p:extLst>
      <p:ext uri="{BB962C8B-B14F-4D97-AF65-F5344CB8AC3E}">
        <p14:creationId xmlns:p14="http://schemas.microsoft.com/office/powerpoint/2010/main" val="17637030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9"/>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pl-PL"/>
              <a:t>Kliknij, aby edytować style wzorca tekstu</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FAB162DE-98AA-4C78-9E64-0396C6BC5F46}" type="slidenum">
              <a:rPr lang="pl-PL" altLang="pl-PL"/>
              <a:pPr/>
              <a:t>‹#›</a:t>
            </a:fld>
            <a:endParaRPr lang="pl-PL" altLang="pl-PL"/>
          </a:p>
        </p:txBody>
      </p:sp>
    </p:spTree>
    <p:extLst>
      <p:ext uri="{BB962C8B-B14F-4D97-AF65-F5344CB8AC3E}">
        <p14:creationId xmlns:p14="http://schemas.microsoft.com/office/powerpoint/2010/main" val="314980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91DEE9CB-2FA9-46B9-9285-2B847191D6C0}" type="slidenum">
              <a:rPr lang="pl-PL" altLang="pl-PL"/>
              <a:pPr/>
              <a:t>‹#›</a:t>
            </a:fld>
            <a:endParaRPr lang="pl-PL" altLang="pl-PL"/>
          </a:p>
        </p:txBody>
      </p:sp>
    </p:spTree>
    <p:extLst>
      <p:ext uri="{BB962C8B-B14F-4D97-AF65-F5344CB8AC3E}">
        <p14:creationId xmlns:p14="http://schemas.microsoft.com/office/powerpoint/2010/main" val="2636630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9"/>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9"/>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5AAB4AC2-9C9F-4664-A7A4-CE0956ADAD78}" type="slidenum">
              <a:rPr lang="pl-PL" altLang="pl-PL"/>
              <a:pPr/>
              <a:t>‹#›</a:t>
            </a:fld>
            <a:endParaRPr lang="pl-PL" altLang="pl-PL"/>
          </a:p>
        </p:txBody>
      </p:sp>
    </p:spTree>
    <p:extLst>
      <p:ext uri="{BB962C8B-B14F-4D97-AF65-F5344CB8AC3E}">
        <p14:creationId xmlns:p14="http://schemas.microsoft.com/office/powerpoint/2010/main" val="19393114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76107"/>
            <a:ext cx="8514080" cy="274639"/>
          </a:xfrm>
          <a:prstGeom prst="rect">
            <a:avLst/>
          </a:prstGeom>
        </p:spPr>
        <p:txBody>
          <a:bodyPr anchor="t">
            <a:noAutofit/>
          </a:bodyPr>
          <a:lstStyle>
            <a:lvl1pPr marL="0" indent="0" algn="l">
              <a:buNone/>
              <a:tabLst/>
              <a:defRPr sz="1067" baseline="0">
                <a:solidFill>
                  <a:schemeClr val="bg1">
                    <a:lumMod val="50000"/>
                  </a:schemeClr>
                </a:solidFill>
                <a:latin typeface="+mj-lt"/>
              </a:defRPr>
            </a:lvl1pPr>
            <a:lvl2pPr marL="548626" indent="0">
              <a:buNone/>
              <a:defRPr sz="1333"/>
            </a:lvl2pPr>
            <a:lvl3pPr marL="1036294" indent="0">
              <a:buNone/>
              <a:defRPr sz="1333"/>
            </a:lvl3pPr>
            <a:lvl4pPr marL="1402045" indent="0">
              <a:buNone/>
              <a:defRPr sz="1333"/>
            </a:lvl4pPr>
            <a:lvl5pPr marL="1767796" indent="0">
              <a:buNone/>
              <a:defRPr sz="1333"/>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2" name="Date Placeholder 1"/>
          <p:cNvSpPr>
            <a:spLocks noGrp="1"/>
          </p:cNvSpPr>
          <p:nvPr>
            <p:ph type="dt" sz="half" idx="18"/>
          </p:nvPr>
        </p:nvSpPr>
        <p:spPr>
          <a:xfrm>
            <a:off x="254000" y="6603800"/>
            <a:ext cx="1422400" cy="164281"/>
          </a:xfrm>
          <a:prstGeom prst="rect">
            <a:avLst/>
          </a:prstGeom>
        </p:spPr>
        <p:txBody>
          <a:bodyPr anchor="ctr"/>
          <a:lstStyle/>
          <a:p>
            <a:fld id="{BD6CABD3-6C16-BC44-8300-6A6289E70852}" type="datetime4">
              <a:rPr lang="en-US" smtClean="0"/>
              <a:t>February 9, 2024</a:t>
            </a:fld>
            <a:endParaRPr lang="en-US"/>
          </a:p>
        </p:txBody>
      </p:sp>
      <p:sp>
        <p:nvSpPr>
          <p:cNvPr id="3" name="Footer Placeholder 2"/>
          <p:cNvSpPr>
            <a:spLocks noGrp="1"/>
          </p:cNvSpPr>
          <p:nvPr>
            <p:ph type="ftr" sz="quarter" idx="19"/>
          </p:nvPr>
        </p:nvSpPr>
        <p:spPr>
          <a:xfrm>
            <a:off x="1676400" y="6603800"/>
            <a:ext cx="5775960" cy="164281"/>
          </a:xfrm>
          <a:prstGeom prst="rect">
            <a:avLst/>
          </a:prstGeom>
        </p:spPr>
        <p:txBody>
          <a:bodyPr anchor="ct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70" y="6603800"/>
            <a:ext cx="1933731" cy="164281"/>
          </a:xfrm>
          <a:prstGeom prst="rect">
            <a:avLst/>
          </a:prstGeom>
        </p:spPr>
        <p:txBody>
          <a:bodyPr anchor="ctr"/>
          <a:lstStyle/>
          <a:p>
            <a:fld id="{275C533D-D968-4A70-91E2-44C7FEDAA0E0}" type="slidenum">
              <a:rPr lang="en-US" smtClean="0"/>
              <a:pPr/>
              <a:t>‹#›</a:t>
            </a:fld>
            <a:endParaRPr lang="en-US"/>
          </a:p>
        </p:txBody>
      </p:sp>
      <p:sp>
        <p:nvSpPr>
          <p:cNvPr id="11" name="TextBox 10">
            <a:extLst>
              <a:ext uri="{FF2B5EF4-FFF2-40B4-BE49-F238E27FC236}">
                <a16:creationId xmlns:a16="http://schemas.microsoft.com/office/drawing/2014/main" xmlns="" id="{2BEFA2B4-D95F-B942-B724-18EC7176596D}"/>
              </a:ext>
            </a:extLst>
          </p:cNvPr>
          <p:cNvSpPr txBox="1"/>
          <p:nvPr userDrawn="1"/>
        </p:nvSpPr>
        <p:spPr>
          <a:xfrm>
            <a:off x="7351777" y="6534594"/>
            <a:ext cx="1691991" cy="274639"/>
          </a:xfrm>
          <a:prstGeom prst="rect">
            <a:avLst/>
          </a:prstGeom>
          <a:noFill/>
        </p:spPr>
        <p:txBody>
          <a:bodyPr wrap="square" rtlCol="0" anchor="ctr">
            <a:noAutofit/>
          </a:bodyPr>
          <a:lstStyle/>
          <a:p>
            <a:pPr algn="r"/>
            <a:r>
              <a:rPr lang="en-US" sz="1333" b="1" kern="0" spc="93" dirty="0" err="1">
                <a:solidFill>
                  <a:srgbClr val="3E556E"/>
                </a:solidFill>
              </a:rPr>
              <a:t>exoplanets.nasa.gov</a:t>
            </a:r>
            <a:endParaRPr lang="en-US" sz="1333" b="1" kern="0" spc="93" dirty="0">
              <a:solidFill>
                <a:srgbClr val="3E556E"/>
              </a:solidFill>
            </a:endParaRPr>
          </a:p>
        </p:txBody>
      </p:sp>
    </p:spTree>
    <p:extLst>
      <p:ext uri="{BB962C8B-B14F-4D97-AF65-F5344CB8AC3E}">
        <p14:creationId xmlns:p14="http://schemas.microsoft.com/office/powerpoint/2010/main" val="9564595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a:t>Kliknij, aby edytować styl wzorca podtytułu</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0BF9C946-0314-4B2B-AF66-2B45F41425C7}" type="slidenum">
              <a:rPr lang="pl-PL" altLang="pl-PL"/>
              <a:pPr/>
              <a:t>‹#›</a:t>
            </a:fld>
            <a:endParaRPr lang="pl-PL" altLang="pl-PL"/>
          </a:p>
        </p:txBody>
      </p:sp>
    </p:spTree>
    <p:extLst>
      <p:ext uri="{BB962C8B-B14F-4D97-AF65-F5344CB8AC3E}">
        <p14:creationId xmlns:p14="http://schemas.microsoft.com/office/powerpoint/2010/main" val="34446525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44E13F1E-6CF8-4FB6-9DEA-1DAA0CCE8B7C}" type="slidenum">
              <a:rPr lang="pl-PL" altLang="pl-PL"/>
              <a:pPr/>
              <a:t>‹#›</a:t>
            </a:fld>
            <a:endParaRPr lang="pl-PL" altLang="pl-PL"/>
          </a:p>
        </p:txBody>
      </p:sp>
    </p:spTree>
    <p:extLst>
      <p:ext uri="{BB962C8B-B14F-4D97-AF65-F5344CB8AC3E}">
        <p14:creationId xmlns:p14="http://schemas.microsoft.com/office/powerpoint/2010/main" val="29206394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AEAF6927-2C8A-41E8-841E-00AC222D894B}" type="slidenum">
              <a:rPr lang="pl-PL" altLang="pl-PL"/>
              <a:pPr/>
              <a:t>‹#›</a:t>
            </a:fld>
            <a:endParaRPr lang="pl-PL" altLang="pl-PL"/>
          </a:p>
        </p:txBody>
      </p:sp>
    </p:spTree>
    <p:extLst>
      <p:ext uri="{BB962C8B-B14F-4D97-AF65-F5344CB8AC3E}">
        <p14:creationId xmlns:p14="http://schemas.microsoft.com/office/powerpoint/2010/main" val="19829423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E5622A10-51A0-4386-9CA3-DF1833A099F6}" type="slidenum">
              <a:rPr lang="pl-PL" altLang="pl-PL"/>
              <a:pPr/>
              <a:t>‹#›</a:t>
            </a:fld>
            <a:endParaRPr lang="pl-PL" altLang="pl-PL"/>
          </a:p>
        </p:txBody>
      </p:sp>
    </p:spTree>
    <p:extLst>
      <p:ext uri="{BB962C8B-B14F-4D97-AF65-F5344CB8AC3E}">
        <p14:creationId xmlns:p14="http://schemas.microsoft.com/office/powerpoint/2010/main" val="20915286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8"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9" name="Rectangle 6"/>
          <p:cNvSpPr>
            <a:spLocks noGrp="1" noChangeArrowheads="1"/>
          </p:cNvSpPr>
          <p:nvPr>
            <p:ph type="sldNum" sz="quarter" idx="12"/>
          </p:nvPr>
        </p:nvSpPr>
        <p:spPr/>
        <p:txBody>
          <a:bodyPr/>
          <a:lstStyle>
            <a:lvl1pPr>
              <a:defRPr/>
            </a:lvl1pPr>
          </a:lstStyle>
          <a:p>
            <a:fld id="{3D6CDA7D-3EC7-425D-B2BC-E1A6AAF31C9B}" type="slidenum">
              <a:rPr lang="pl-PL" altLang="pl-PL"/>
              <a:pPr/>
              <a:t>‹#›</a:t>
            </a:fld>
            <a:endParaRPr lang="pl-PL" altLang="pl-PL"/>
          </a:p>
        </p:txBody>
      </p:sp>
    </p:spTree>
    <p:extLst>
      <p:ext uri="{BB962C8B-B14F-4D97-AF65-F5344CB8AC3E}">
        <p14:creationId xmlns:p14="http://schemas.microsoft.com/office/powerpoint/2010/main" val="2695044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628650" y="1825624"/>
            <a:ext cx="3886200" cy="4351339"/>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29150" y="1825624"/>
            <a:ext cx="3886200" cy="4351339"/>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A0DFA02E-11E7-4CFD-BD37-417F2645F0B4}" type="datetimeFigureOut">
              <a:rPr lang="pl-PL" smtClean="0"/>
              <a:t>2024-02-09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26127580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4"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5" name="Rectangle 6"/>
          <p:cNvSpPr>
            <a:spLocks noGrp="1" noChangeArrowheads="1"/>
          </p:cNvSpPr>
          <p:nvPr>
            <p:ph type="sldNum" sz="quarter" idx="12"/>
          </p:nvPr>
        </p:nvSpPr>
        <p:spPr/>
        <p:txBody>
          <a:bodyPr/>
          <a:lstStyle>
            <a:lvl1pPr>
              <a:defRPr/>
            </a:lvl1pPr>
          </a:lstStyle>
          <a:p>
            <a:fld id="{D4ABC109-9C63-487C-9187-D2522B240B4D}" type="slidenum">
              <a:rPr lang="pl-PL" altLang="pl-PL"/>
              <a:pPr/>
              <a:t>‹#›</a:t>
            </a:fld>
            <a:endParaRPr lang="pl-PL" altLang="pl-PL"/>
          </a:p>
        </p:txBody>
      </p:sp>
    </p:spTree>
    <p:extLst>
      <p:ext uri="{BB962C8B-B14F-4D97-AF65-F5344CB8AC3E}">
        <p14:creationId xmlns:p14="http://schemas.microsoft.com/office/powerpoint/2010/main" val="23412739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3"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4" name="Rectangle 6"/>
          <p:cNvSpPr>
            <a:spLocks noGrp="1" noChangeArrowheads="1"/>
          </p:cNvSpPr>
          <p:nvPr>
            <p:ph type="sldNum" sz="quarter" idx="12"/>
          </p:nvPr>
        </p:nvSpPr>
        <p:spPr/>
        <p:txBody>
          <a:bodyPr/>
          <a:lstStyle>
            <a:lvl1pPr>
              <a:defRPr/>
            </a:lvl1pPr>
          </a:lstStyle>
          <a:p>
            <a:fld id="{61401CBC-8446-411A-AB86-E112211269D6}" type="slidenum">
              <a:rPr lang="pl-PL" altLang="pl-PL"/>
              <a:pPr/>
              <a:t>‹#›</a:t>
            </a:fld>
            <a:endParaRPr lang="pl-PL" altLang="pl-PL"/>
          </a:p>
        </p:txBody>
      </p:sp>
    </p:spTree>
    <p:extLst>
      <p:ext uri="{BB962C8B-B14F-4D97-AF65-F5344CB8AC3E}">
        <p14:creationId xmlns:p14="http://schemas.microsoft.com/office/powerpoint/2010/main" val="31147087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3035CDF5-D026-4B56-93B3-B185619B4D1E}" type="slidenum">
              <a:rPr lang="pl-PL" altLang="pl-PL"/>
              <a:pPr/>
              <a:t>‹#›</a:t>
            </a:fld>
            <a:endParaRPr lang="pl-PL" altLang="pl-PL"/>
          </a:p>
        </p:txBody>
      </p:sp>
    </p:spTree>
    <p:extLst>
      <p:ext uri="{BB962C8B-B14F-4D97-AF65-F5344CB8AC3E}">
        <p14:creationId xmlns:p14="http://schemas.microsoft.com/office/powerpoint/2010/main" val="1271787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FAB162DE-98AA-4C78-9E64-0396C6BC5F46}" type="slidenum">
              <a:rPr lang="pl-PL" altLang="pl-PL"/>
              <a:pPr/>
              <a:t>‹#›</a:t>
            </a:fld>
            <a:endParaRPr lang="pl-PL" altLang="pl-PL"/>
          </a:p>
        </p:txBody>
      </p:sp>
    </p:spTree>
    <p:extLst>
      <p:ext uri="{BB962C8B-B14F-4D97-AF65-F5344CB8AC3E}">
        <p14:creationId xmlns:p14="http://schemas.microsoft.com/office/powerpoint/2010/main" val="23626031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91DEE9CB-2FA9-46B9-9285-2B847191D6C0}" type="slidenum">
              <a:rPr lang="pl-PL" altLang="pl-PL"/>
              <a:pPr/>
              <a:t>‹#›</a:t>
            </a:fld>
            <a:endParaRPr lang="pl-PL" altLang="pl-PL"/>
          </a:p>
        </p:txBody>
      </p:sp>
    </p:spTree>
    <p:extLst>
      <p:ext uri="{BB962C8B-B14F-4D97-AF65-F5344CB8AC3E}">
        <p14:creationId xmlns:p14="http://schemas.microsoft.com/office/powerpoint/2010/main" val="29259394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5AAB4AC2-9C9F-4664-A7A4-CE0956ADAD78}" type="slidenum">
              <a:rPr lang="pl-PL" altLang="pl-PL"/>
              <a:pPr/>
              <a:t>‹#›</a:t>
            </a:fld>
            <a:endParaRPr lang="pl-PL" altLang="pl-PL"/>
          </a:p>
        </p:txBody>
      </p:sp>
    </p:spTree>
    <p:extLst>
      <p:ext uri="{BB962C8B-B14F-4D97-AF65-F5344CB8AC3E}">
        <p14:creationId xmlns:p14="http://schemas.microsoft.com/office/powerpoint/2010/main" val="10551437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7"/>
        <p:cNvGrpSpPr/>
        <p:nvPr/>
      </p:nvGrpSpPr>
      <p:grpSpPr>
        <a:xfrm>
          <a:off x="0" y="0"/>
          <a:ext cx="0" cy="0"/>
          <a:chOff x="0" y="0"/>
          <a:chExt cx="0" cy="0"/>
        </a:xfrm>
      </p:grpSpPr>
      <p:sp>
        <p:nvSpPr>
          <p:cNvPr id="28" name="Google Shape;28;p32"/>
          <p:cNvSpPr txBox="1">
            <a:spLocks noGrp="1"/>
          </p:cNvSpPr>
          <p:nvPr>
            <p:ph type="body" idx="1"/>
          </p:nvPr>
        </p:nvSpPr>
        <p:spPr>
          <a:xfrm>
            <a:off x="254000" y="176107"/>
            <a:ext cx="8514080" cy="274639"/>
          </a:xfrm>
          <a:prstGeom prst="rect">
            <a:avLst/>
          </a:prstGeom>
          <a:noFill/>
          <a:ln>
            <a:noFill/>
          </a:ln>
        </p:spPr>
        <p:txBody>
          <a:bodyPr spcFirstLastPara="1" wrap="square" lIns="91425" tIns="45700" rIns="91425" bIns="45700" anchor="t" anchorCtr="0">
            <a:noAutofit/>
          </a:bodyPr>
          <a:lstStyle>
            <a:lvl1pPr marL="457200" lvl="0" indent="-228600" algn="l">
              <a:spcBef>
                <a:spcPts val="213"/>
              </a:spcBef>
              <a:spcAft>
                <a:spcPts val="0"/>
              </a:spcAft>
              <a:buClr>
                <a:srgbClr val="7F7F7F"/>
              </a:buClr>
              <a:buSzPts val="1067"/>
              <a:buFont typeface="Arial"/>
              <a:buNone/>
              <a:defRPr sz="1067">
                <a:solidFill>
                  <a:srgbClr val="7F7F7F"/>
                </a:solidFill>
                <a:latin typeface="Arial"/>
                <a:ea typeface="Arial"/>
                <a:cs typeface="Arial"/>
                <a:sym typeface="Arial"/>
              </a:defRPr>
            </a:lvl1pPr>
            <a:lvl2pPr marL="914400" lvl="1" indent="-228600" algn="l">
              <a:spcBef>
                <a:spcPts val="267"/>
              </a:spcBef>
              <a:spcAft>
                <a:spcPts val="0"/>
              </a:spcAft>
              <a:buClr>
                <a:schemeClr val="dk1"/>
              </a:buClr>
              <a:buSzPts val="1333"/>
              <a:buFont typeface="Arial"/>
              <a:buNone/>
              <a:defRPr sz="1333"/>
            </a:lvl2pPr>
            <a:lvl3pPr marL="1371600" lvl="2" indent="-228600" algn="l">
              <a:spcBef>
                <a:spcPts val="267"/>
              </a:spcBef>
              <a:spcAft>
                <a:spcPts val="0"/>
              </a:spcAft>
              <a:buClr>
                <a:schemeClr val="dk1"/>
              </a:buClr>
              <a:buSzPts val="1333"/>
              <a:buFont typeface="Arial"/>
              <a:buNone/>
              <a:defRPr sz="1333"/>
            </a:lvl3pPr>
            <a:lvl4pPr marL="1828800" lvl="3" indent="-228600" algn="l">
              <a:spcBef>
                <a:spcPts val="267"/>
              </a:spcBef>
              <a:spcAft>
                <a:spcPts val="0"/>
              </a:spcAft>
              <a:buClr>
                <a:schemeClr val="dk1"/>
              </a:buClr>
              <a:buSzPts val="1333"/>
              <a:buFont typeface="Arial"/>
              <a:buNone/>
              <a:defRPr sz="1333"/>
            </a:lvl4pPr>
            <a:lvl5pPr marL="2286000" lvl="4" indent="-228600" algn="l">
              <a:spcBef>
                <a:spcPts val="267"/>
              </a:spcBef>
              <a:spcAft>
                <a:spcPts val="0"/>
              </a:spcAft>
              <a:buClr>
                <a:schemeClr val="dk1"/>
              </a:buClr>
              <a:buSzPts val="1333"/>
              <a:buFont typeface="Arial"/>
              <a:buNone/>
              <a:defRPr sz="1333"/>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3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0" name="Google Shape;30;p32"/>
          <p:cNvSpPr txBox="1">
            <a:spLocks noGrp="1"/>
          </p:cNvSpPr>
          <p:nvPr>
            <p:ph type="dt" idx="10"/>
          </p:nvPr>
        </p:nvSpPr>
        <p:spPr>
          <a:xfrm>
            <a:off x="254000" y="6603800"/>
            <a:ext cx="1422400" cy="16428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2"/>
          <p:cNvSpPr txBox="1">
            <a:spLocks noGrp="1"/>
          </p:cNvSpPr>
          <p:nvPr>
            <p:ph type="ftr" idx="11"/>
          </p:nvPr>
        </p:nvSpPr>
        <p:spPr>
          <a:xfrm>
            <a:off x="1676400" y="6603800"/>
            <a:ext cx="5775960" cy="16428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2"/>
          <p:cNvSpPr txBox="1">
            <a:spLocks noGrp="1"/>
          </p:cNvSpPr>
          <p:nvPr>
            <p:ph type="sldNum" idx="12"/>
          </p:nvPr>
        </p:nvSpPr>
        <p:spPr>
          <a:xfrm>
            <a:off x="6753070" y="6603800"/>
            <a:ext cx="1933731" cy="16428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pl-PL"/>
              <a:pPr/>
              <a:t>‹#›</a:t>
            </a:fld>
            <a:endParaRPr/>
          </a:p>
        </p:txBody>
      </p:sp>
      <p:sp>
        <p:nvSpPr>
          <p:cNvPr id="33" name="Google Shape;33;p32"/>
          <p:cNvSpPr txBox="1"/>
          <p:nvPr/>
        </p:nvSpPr>
        <p:spPr>
          <a:xfrm>
            <a:off x="7351777" y="6534594"/>
            <a:ext cx="1691991" cy="274639"/>
          </a:xfrm>
          <a:prstGeom prst="rect">
            <a:avLst/>
          </a:prstGeom>
          <a:noFill/>
          <a:ln>
            <a:noFill/>
          </a:ln>
        </p:spPr>
        <p:txBody>
          <a:bodyPr spcFirstLastPara="1" wrap="square" lIns="91425" tIns="45700" rIns="91425" bIns="45700" anchor="ctr" anchorCtr="0">
            <a:noAutofit/>
          </a:bodyPr>
          <a:lstStyle/>
          <a:p>
            <a:pPr algn="r"/>
            <a:r>
              <a:rPr lang="pl-PL" sz="1333" b="1">
                <a:solidFill>
                  <a:srgbClr val="3E556E"/>
                </a:solidFill>
                <a:ea typeface="Arial"/>
                <a:cs typeface="Arial"/>
                <a:sym typeface="Arial"/>
              </a:rPr>
              <a:t>exoplanets.nasa.gov</a:t>
            </a:r>
            <a:endParaRPr sz="1333" b="1">
              <a:solidFill>
                <a:srgbClr val="3E556E"/>
              </a:solidFill>
              <a:ea typeface="Arial"/>
              <a:cs typeface="Arial"/>
              <a:sym typeface="Arial"/>
            </a:endParaRPr>
          </a:p>
        </p:txBody>
      </p:sp>
    </p:spTree>
    <p:extLst>
      <p:ext uri="{BB962C8B-B14F-4D97-AF65-F5344CB8AC3E}">
        <p14:creationId xmlns:p14="http://schemas.microsoft.com/office/powerpoint/2010/main" val="1447129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143000" y="1122363"/>
            <a:ext cx="6858000" cy="2387600"/>
          </a:xfrm>
        </p:spPr>
        <p:txBody>
          <a:bodyPr anchor="b"/>
          <a:lstStyle>
            <a:lvl1pPr algn="ctr">
              <a:defRPr sz="4500"/>
            </a:lvl1pPr>
          </a:lstStyle>
          <a:p>
            <a:r>
              <a:rPr lang="pl-PL" smtClean="0"/>
              <a:t>Kliknij, aby edytować styl</a:t>
            </a:r>
            <a:endParaRPr lang="pl-PL"/>
          </a:p>
        </p:txBody>
      </p:sp>
      <p:sp>
        <p:nvSpPr>
          <p:cNvPr id="3" name="Podtytu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759831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2376238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623888" y="1709739"/>
            <a:ext cx="7886700" cy="2852737"/>
          </a:xfrm>
        </p:spPr>
        <p:txBody>
          <a:bodyPr anchor="b"/>
          <a:lstStyle>
            <a:lvl1pPr>
              <a:defRPr sz="4500"/>
            </a:lvl1pPr>
          </a:lstStyle>
          <a:p>
            <a:r>
              <a:rPr lang="pl-PL" smtClean="0"/>
              <a:t>Kliknij, aby edytować styl</a:t>
            </a:r>
            <a:endParaRPr lang="pl-PL"/>
          </a:p>
        </p:txBody>
      </p:sp>
      <p:sp>
        <p:nvSpPr>
          <p:cNvPr id="3" name="Symbol zastępczy tekst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85368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629841" y="365126"/>
            <a:ext cx="7886700" cy="1325563"/>
          </a:xfrm>
        </p:spPr>
        <p:txBody>
          <a:bodyPr/>
          <a:lstStyle/>
          <a:p>
            <a:r>
              <a:rPr lang="pl-PL"/>
              <a:t>Kliknij, aby edytować styl</a:t>
            </a:r>
          </a:p>
        </p:txBody>
      </p:sp>
      <p:sp>
        <p:nvSpPr>
          <p:cNvPr id="3" name="Symbol zastępczy tekstu 2"/>
          <p:cNvSpPr>
            <a:spLocks noGrp="1"/>
          </p:cNvSpPr>
          <p:nvPr>
            <p:ph type="body" idx="1"/>
          </p:nvPr>
        </p:nvSpPr>
        <p:spPr>
          <a:xfrm>
            <a:off x="629842" y="1681163"/>
            <a:ext cx="3868340"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pl-PL"/>
              <a:t>Kliknij, aby edytować style wzorca tekstu</a:t>
            </a:r>
          </a:p>
        </p:txBody>
      </p:sp>
      <p:sp>
        <p:nvSpPr>
          <p:cNvPr id="4" name="Symbol zastępczy zawartości 3"/>
          <p:cNvSpPr>
            <a:spLocks noGrp="1"/>
          </p:cNvSpPr>
          <p:nvPr>
            <p:ph sz="half" idx="2"/>
          </p:nvPr>
        </p:nvSpPr>
        <p:spPr>
          <a:xfrm>
            <a:off x="629842" y="2505075"/>
            <a:ext cx="386834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29152" y="1681163"/>
            <a:ext cx="3887391"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pl-PL"/>
              <a:t>Kliknij, aby edytować style wzorca tekstu</a:t>
            </a:r>
          </a:p>
        </p:txBody>
      </p:sp>
      <p:sp>
        <p:nvSpPr>
          <p:cNvPr id="6" name="Symbol zastępczy zawartości 5"/>
          <p:cNvSpPr>
            <a:spLocks noGrp="1"/>
          </p:cNvSpPr>
          <p:nvPr>
            <p:ph sz="quarter" idx="4"/>
          </p:nvPr>
        </p:nvSpPr>
        <p:spPr>
          <a:xfrm>
            <a:off x="4629152" y="2505075"/>
            <a:ext cx="3887391"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A0DFA02E-11E7-4CFD-BD37-417F2645F0B4}" type="datetimeFigureOut">
              <a:rPr lang="pl-PL" smtClean="0"/>
              <a:t>2024-02-09</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5810476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628650" y="1825625"/>
            <a:ext cx="38862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29150" y="1825625"/>
            <a:ext cx="38862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314481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629841" y="365126"/>
            <a:ext cx="78867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smtClean="0"/>
              <a:t>Kliknij, aby edytować style wzorca tekstu</a:t>
            </a:r>
          </a:p>
        </p:txBody>
      </p:sp>
      <p:sp>
        <p:nvSpPr>
          <p:cNvPr id="4" name="Symbol zastępczy zawartości 3"/>
          <p:cNvSpPr>
            <a:spLocks noGrp="1"/>
          </p:cNvSpPr>
          <p:nvPr>
            <p:ph sz="half" idx="2"/>
          </p:nvPr>
        </p:nvSpPr>
        <p:spPr>
          <a:xfrm>
            <a:off x="629842" y="2505075"/>
            <a:ext cx="3868340"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29150" y="2505075"/>
            <a:ext cx="3887391"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3674219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221750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1184919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29841" y="457200"/>
            <a:ext cx="2949178" cy="1600200"/>
          </a:xfrm>
        </p:spPr>
        <p:txBody>
          <a:bodyPr anchor="b"/>
          <a:lstStyle>
            <a:lvl1pPr>
              <a:defRPr sz="2400"/>
            </a:lvl1pPr>
          </a:lstStyle>
          <a:p>
            <a:r>
              <a:rPr lang="pl-PL" smtClean="0"/>
              <a:t>Kliknij, aby edytować styl</a:t>
            </a:r>
            <a:endParaRPr lang="pl-PL"/>
          </a:p>
        </p:txBody>
      </p:sp>
      <p:sp>
        <p:nvSpPr>
          <p:cNvPr id="3" name="Symbol zastępczy zawartośc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0826732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29841" y="457200"/>
            <a:ext cx="2949178" cy="1600200"/>
          </a:xfrm>
        </p:spPr>
        <p:txBody>
          <a:bodyPr anchor="b"/>
          <a:lstStyle>
            <a:lvl1pPr>
              <a:defRPr sz="2400"/>
            </a:lvl1pPr>
          </a:lstStyle>
          <a:p>
            <a:r>
              <a:rPr lang="pl-PL" smtClean="0"/>
              <a:t>Kliknij, aby edytować styl</a:t>
            </a:r>
            <a:endParaRPr lang="pl-PL"/>
          </a:p>
        </p:txBody>
      </p:sp>
      <p:sp>
        <p:nvSpPr>
          <p:cNvPr id="3" name="Symbol zastępczy obraz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l-PL"/>
          </a:p>
        </p:txBody>
      </p:sp>
      <p:sp>
        <p:nvSpPr>
          <p:cNvPr id="4" name="Symbol zastępczy tekst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06515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0295549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4907757" y="365125"/>
            <a:ext cx="1478756"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71488" y="365125"/>
            <a:ext cx="4321969"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337927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A0DFA02E-11E7-4CFD-BD37-417F2645F0B4}" type="datetimeFigureOut">
              <a:rPr lang="pl-PL" smtClean="0"/>
              <a:t>2024-02-09</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9711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A0DFA02E-11E7-4CFD-BD37-417F2645F0B4}" type="datetimeFigureOut">
              <a:rPr lang="pl-PL" smtClean="0"/>
              <a:t>2024-02-09</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1552580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29841" y="457200"/>
            <a:ext cx="2949178" cy="1600200"/>
          </a:xfrm>
        </p:spPr>
        <p:txBody>
          <a:bodyPr anchor="b"/>
          <a:lstStyle>
            <a:lvl1pPr>
              <a:defRPr sz="2400"/>
            </a:lvl1pPr>
          </a:lstStyle>
          <a:p>
            <a:r>
              <a:rPr lang="pl-PL"/>
              <a:t>Kliknij, aby edytować styl</a:t>
            </a:r>
          </a:p>
        </p:txBody>
      </p:sp>
      <p:sp>
        <p:nvSpPr>
          <p:cNvPr id="3" name="Symbol zastępczy zawartości 2"/>
          <p:cNvSpPr>
            <a:spLocks noGrp="1"/>
          </p:cNvSpPr>
          <p:nvPr>
            <p:ph idx="1"/>
          </p:nvPr>
        </p:nvSpPr>
        <p:spPr>
          <a:xfrm>
            <a:off x="3887391"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629841" y="2057401"/>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0DFA02E-11E7-4CFD-BD37-417F2645F0B4}" type="datetimeFigureOut">
              <a:rPr lang="pl-PL" smtClean="0"/>
              <a:t>2024-02-09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4258116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29841" y="457200"/>
            <a:ext cx="2949178" cy="1600200"/>
          </a:xfrm>
        </p:spPr>
        <p:txBody>
          <a:bodyPr anchor="b"/>
          <a:lstStyle>
            <a:lvl1pPr>
              <a:defRPr sz="2400"/>
            </a:lvl1pPr>
          </a:lstStyle>
          <a:p>
            <a:r>
              <a:rPr lang="pl-PL"/>
              <a:t>Kliknij, aby edytować styl</a:t>
            </a:r>
          </a:p>
        </p:txBody>
      </p:sp>
      <p:sp>
        <p:nvSpPr>
          <p:cNvPr id="3" name="Symbol zastępczy obrazu 2"/>
          <p:cNvSpPr>
            <a:spLocks noGrp="1"/>
          </p:cNvSpPr>
          <p:nvPr>
            <p:ph type="pic" idx="1"/>
          </p:nvPr>
        </p:nvSpPr>
        <p:spPr>
          <a:xfrm>
            <a:off x="3887391" y="987427"/>
            <a:ext cx="4629150"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pl-PL"/>
          </a:p>
        </p:txBody>
      </p:sp>
      <p:sp>
        <p:nvSpPr>
          <p:cNvPr id="4" name="Symbol zastępczy tekstu 3"/>
          <p:cNvSpPr>
            <a:spLocks noGrp="1"/>
          </p:cNvSpPr>
          <p:nvPr>
            <p:ph type="body" sz="half" idx="2"/>
          </p:nvPr>
        </p:nvSpPr>
        <p:spPr>
          <a:xfrm>
            <a:off x="629841" y="2057401"/>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0DFA02E-11E7-4CFD-BD37-417F2645F0B4}" type="datetimeFigureOut">
              <a:rPr lang="pl-PL" smtClean="0"/>
              <a:t>2024-02-09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2139220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628650" y="1825624"/>
            <a:ext cx="7886700" cy="4351339"/>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0DFA02E-11E7-4CFD-BD37-417F2645F0B4}" type="datetimeFigureOut">
              <a:rPr lang="pl-PL" smtClean="0"/>
              <a:t>2024-02-09</a:t>
            </a:fld>
            <a:endParaRPr lang="pl-PL"/>
          </a:p>
        </p:txBody>
      </p:sp>
      <p:sp>
        <p:nvSpPr>
          <p:cNvPr id="5" name="Symbol zastępczy stopki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16426E2-B5A0-440C-9888-9D1E357FEB13}" type="slidenum">
              <a:rPr lang="pl-PL" smtClean="0"/>
              <a:t>‹#›</a:t>
            </a:fld>
            <a:endParaRPr lang="pl-PL"/>
          </a:p>
        </p:txBody>
      </p:sp>
    </p:spTree>
    <p:extLst>
      <p:ext uri="{BB962C8B-B14F-4D97-AF65-F5344CB8AC3E}">
        <p14:creationId xmlns:p14="http://schemas.microsoft.com/office/powerpoint/2010/main" val="259010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1"/>
        </a:spcBef>
        <a:buFont typeface="Arial" panose="020B0604020202020204" pitchFamily="34" charset="0"/>
        <a:buChar char="•"/>
        <a:defRPr sz="2100" kern="1200">
          <a:solidFill>
            <a:schemeClr val="tx1"/>
          </a:solidFill>
          <a:latin typeface="+mn-lt"/>
          <a:ea typeface="+mn-ea"/>
          <a:cs typeface="+mn-cs"/>
        </a:defRPr>
      </a:lvl1pPr>
      <a:lvl2pPr marL="514338"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9"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1"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pl-PL"/>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098" name="Symbol zastępczy tytułu 1"/>
          <p:cNvSpPr>
            <a:spLocks noGrp="1"/>
          </p:cNvSpPr>
          <p:nvPr>
            <p:ph type="title"/>
          </p:nvPr>
        </p:nvSpPr>
        <p:spPr bwMode="auto">
          <a:xfrm>
            <a:off x="457200" y="274637"/>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l-PL" altLang="pl-PL"/>
              <a:t>Kliknij, aby edytować styl</a:t>
            </a:r>
          </a:p>
        </p:txBody>
      </p:sp>
      <p:sp>
        <p:nvSpPr>
          <p:cNvPr id="4099" name="Symbol zastępczy tekstu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4" name="Symbol zastępczy daty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white">
                    <a:tint val="75000"/>
                  </a:prstClr>
                </a:solidFill>
                <a:latin typeface="+mn-lt"/>
                <a:cs typeface="+mn-cs"/>
              </a:defRPr>
            </a:lvl1pPr>
          </a:lstStyle>
          <a:p>
            <a:pPr>
              <a:defRPr/>
            </a:pPr>
            <a:fld id="{F85F5946-1FC0-41B3-93D4-FEED2548F430}" type="datetimeFigureOut">
              <a:rPr lang="pl-PL"/>
              <a:pPr>
                <a:defRPr/>
              </a:pPr>
              <a:t>2024-02-09</a:t>
            </a:fld>
            <a:endParaRPr lang="pl-PL"/>
          </a:p>
        </p:txBody>
      </p:sp>
      <p:sp>
        <p:nvSpPr>
          <p:cNvPr id="5" name="Symbol zastępczy stopki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white">
                    <a:tint val="75000"/>
                  </a:prstClr>
                </a:solidFill>
                <a:latin typeface="+mn-lt"/>
                <a:cs typeface="+mn-cs"/>
              </a:defRPr>
            </a:lvl1pPr>
          </a:lstStyle>
          <a:p>
            <a:pPr>
              <a:defRPr/>
            </a:pPr>
            <a:endParaRPr lang="pl-PL"/>
          </a:p>
        </p:txBody>
      </p:sp>
      <p:sp>
        <p:nvSpPr>
          <p:cNvPr id="6" name="Symbol zastępczy numeru slajdu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latin typeface="Calibri" panose="020F0502020204030204" pitchFamily="34" charset="0"/>
              </a:defRPr>
            </a:lvl1pPr>
          </a:lstStyle>
          <a:p>
            <a:pPr fontAlgn="base">
              <a:spcBef>
                <a:spcPct val="0"/>
              </a:spcBef>
              <a:spcAft>
                <a:spcPct val="0"/>
              </a:spcAft>
            </a:pPr>
            <a:fld id="{88F89F45-BBDB-43B6-93A3-7941031F4CCE}" type="slidenum">
              <a:rPr lang="pl-PL" altLang="pl-PL">
                <a:cs typeface="Arial" panose="020B0604020202020204" pitchFamily="34" charset="0"/>
              </a:rPr>
              <a:pPr fontAlgn="base">
                <a:spcBef>
                  <a:spcPct val="0"/>
                </a:spcBef>
                <a:spcAft>
                  <a:spcPct val="0"/>
                </a:spcAft>
              </a:pPr>
              <a:t>‹#›</a:t>
            </a:fld>
            <a:endParaRPr lang="pl-PL" altLang="pl-PL">
              <a:cs typeface="Arial" panose="020B0604020202020204" pitchFamily="34" charset="0"/>
            </a:endParaRPr>
          </a:p>
        </p:txBody>
      </p:sp>
    </p:spTree>
    <p:extLst>
      <p:ext uri="{BB962C8B-B14F-4D97-AF65-F5344CB8AC3E}">
        <p14:creationId xmlns:p14="http://schemas.microsoft.com/office/powerpoint/2010/main" val="250790793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7"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p:titleStyle>
    <p:bodyStyle>
      <a:lvl1pPr marL="342891" indent="-342891"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32" indent="-285744"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971" indent="-228594"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8FBF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7"/>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pl-PL"/>
              <a:t>Kliknij, aby edytować styl wzorca tytułu</a:t>
            </a:r>
          </a:p>
        </p:txBody>
      </p:sp>
      <p:sp>
        <p:nvSpPr>
          <p:cNvPr id="1027" name="Rectangle 3"/>
          <p:cNvSpPr>
            <a:spLocks noGrp="1" noChangeArrowheads="1"/>
          </p:cNvSpPr>
          <p:nvPr>
            <p:ph type="body" idx="1"/>
          </p:nvPr>
        </p:nvSpPr>
        <p:spPr bwMode="auto">
          <a:xfrm>
            <a:off x="457200" y="1600201"/>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1028" name="Rectangle 4"/>
          <p:cNvSpPr>
            <a:spLocks noGrp="1" noChangeArrowheads="1"/>
          </p:cNvSpPr>
          <p:nvPr>
            <p:ph type="dt" sz="half" idx="2"/>
          </p:nvPr>
        </p:nvSpPr>
        <p:spPr bwMode="auto">
          <a:xfrm>
            <a:off x="457200" y="6245225"/>
            <a:ext cx="2133600" cy="476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fontAlgn="base">
              <a:spcBef>
                <a:spcPct val="0"/>
              </a:spcBef>
              <a:spcAft>
                <a:spcPct val="0"/>
              </a:spcAft>
              <a:defRPr/>
            </a:pPr>
            <a:endParaRPr lang="pl-PL"/>
          </a:p>
        </p:txBody>
      </p:sp>
      <p:sp>
        <p:nvSpPr>
          <p:cNvPr id="1029" name="Rectangle 5"/>
          <p:cNvSpPr>
            <a:spLocks noGrp="1" noChangeArrowheads="1"/>
          </p:cNvSpPr>
          <p:nvPr>
            <p:ph type="ftr" sz="quarter" idx="3"/>
          </p:nvPr>
        </p:nvSpPr>
        <p:spPr bwMode="auto">
          <a:xfrm>
            <a:off x="3124200" y="6245225"/>
            <a:ext cx="2895600" cy="476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fontAlgn="base">
              <a:spcBef>
                <a:spcPct val="0"/>
              </a:spcBef>
              <a:spcAft>
                <a:spcPct val="0"/>
              </a:spcAft>
              <a:defRPr/>
            </a:pPr>
            <a:endParaRPr lang="pl-PL"/>
          </a:p>
        </p:txBody>
      </p:sp>
      <p:sp>
        <p:nvSpPr>
          <p:cNvPr id="1030" name="Rectangle 6"/>
          <p:cNvSpPr>
            <a:spLocks noGrp="1" noChangeArrowheads="1"/>
          </p:cNvSpPr>
          <p:nvPr>
            <p:ph type="sldNum" sz="quarter" idx="4"/>
          </p:nvPr>
        </p:nvSpPr>
        <p:spPr bwMode="auto">
          <a:xfrm>
            <a:off x="6553200" y="6245225"/>
            <a:ext cx="2133600" cy="476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fontAlgn="base">
              <a:spcBef>
                <a:spcPct val="0"/>
              </a:spcBef>
              <a:spcAft>
                <a:spcPct val="0"/>
              </a:spcAft>
            </a:pPr>
            <a:fld id="{4E434E34-549A-444C-87BE-7B21CBEF7628}" type="slidenum">
              <a:rPr lang="pl-PL" altLang="pl-PL">
                <a:cs typeface="Arial" panose="020B0604020202020204" pitchFamily="34" charset="0"/>
              </a:rPr>
              <a:pPr fontAlgn="base">
                <a:spcBef>
                  <a:spcPct val="0"/>
                </a:spcBef>
                <a:spcAft>
                  <a:spcPct val="0"/>
                </a:spcAft>
              </a:pPr>
              <a:t>‹#›</a:t>
            </a:fld>
            <a:endParaRPr lang="pl-PL" altLang="pl-PL">
              <a:cs typeface="Arial" panose="020B0604020202020204" pitchFamily="34" charset="0"/>
            </a:endParaRPr>
          </a:p>
        </p:txBody>
      </p:sp>
    </p:spTree>
    <p:extLst>
      <p:ext uri="{BB962C8B-B14F-4D97-AF65-F5344CB8AC3E}">
        <p14:creationId xmlns:p14="http://schemas.microsoft.com/office/powerpoint/2010/main" val="8485243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189" algn="ctr" rtl="0" fontAlgn="base">
        <a:spcBef>
          <a:spcPct val="0"/>
        </a:spcBef>
        <a:spcAft>
          <a:spcPct val="0"/>
        </a:spcAft>
        <a:defRPr sz="4400">
          <a:solidFill>
            <a:schemeClr val="tx2"/>
          </a:solidFill>
          <a:latin typeface="Arial" charset="0"/>
        </a:defRPr>
      </a:lvl6pPr>
      <a:lvl7pPr marL="914377" algn="ctr" rtl="0" fontAlgn="base">
        <a:spcBef>
          <a:spcPct val="0"/>
        </a:spcBef>
        <a:spcAft>
          <a:spcPct val="0"/>
        </a:spcAft>
        <a:defRPr sz="4400">
          <a:solidFill>
            <a:schemeClr val="tx2"/>
          </a:solidFill>
          <a:latin typeface="Arial" charset="0"/>
        </a:defRPr>
      </a:lvl7pPr>
      <a:lvl8pPr marL="1371566" algn="ctr" rtl="0" fontAlgn="base">
        <a:spcBef>
          <a:spcPct val="0"/>
        </a:spcBef>
        <a:spcAft>
          <a:spcPct val="0"/>
        </a:spcAft>
        <a:defRPr sz="4400">
          <a:solidFill>
            <a:schemeClr val="tx2"/>
          </a:solidFill>
          <a:latin typeface="Arial" charset="0"/>
        </a:defRPr>
      </a:lvl8pPr>
      <a:lvl9pPr marL="1828754" algn="ctr" rtl="0" fontAlgn="base">
        <a:spcBef>
          <a:spcPct val="0"/>
        </a:spcBef>
        <a:spcAft>
          <a:spcPct val="0"/>
        </a:spcAft>
        <a:defRPr sz="4400">
          <a:solidFill>
            <a:schemeClr val="tx2"/>
          </a:solidFill>
          <a:latin typeface="Arial"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8FBF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pl-PL"/>
              <a:t>Kliknij, aby edytować styl wzorca tytułu</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fontAlgn="base">
              <a:spcBef>
                <a:spcPct val="0"/>
              </a:spcBef>
              <a:spcAft>
                <a:spcPct val="0"/>
              </a:spcAft>
              <a:defRPr/>
            </a:pPr>
            <a:endParaRPr lang="pl-P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fontAlgn="base">
              <a:spcBef>
                <a:spcPct val="0"/>
              </a:spcBef>
              <a:spcAft>
                <a:spcPct val="0"/>
              </a:spcAft>
              <a:defRPr/>
            </a:pPr>
            <a:endParaRPr lang="pl-P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fontAlgn="base">
              <a:spcBef>
                <a:spcPct val="0"/>
              </a:spcBef>
              <a:spcAft>
                <a:spcPct val="0"/>
              </a:spcAft>
            </a:pPr>
            <a:fld id="{4E434E34-549A-444C-87BE-7B21CBEF7628}" type="slidenum">
              <a:rPr lang="pl-PL" altLang="pl-PL">
                <a:cs typeface="Arial" panose="020B0604020202020204" pitchFamily="34" charset="0"/>
              </a:rPr>
              <a:pPr fontAlgn="base">
                <a:spcBef>
                  <a:spcPct val="0"/>
                </a:spcBef>
                <a:spcAft>
                  <a:spcPct val="0"/>
                </a:spcAft>
              </a:pPr>
              <a:t>‹#›</a:t>
            </a:fld>
            <a:endParaRPr lang="pl-PL" altLang="pl-PL">
              <a:cs typeface="Arial" panose="020B0604020202020204" pitchFamily="34" charset="0"/>
            </a:endParaRPr>
          </a:p>
        </p:txBody>
      </p:sp>
    </p:spTree>
    <p:extLst>
      <p:ext uri="{BB962C8B-B14F-4D97-AF65-F5344CB8AC3E}">
        <p14:creationId xmlns:p14="http://schemas.microsoft.com/office/powerpoint/2010/main" val="254264320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0DFA02E-11E7-4CFD-BD37-417F2645F0B4}" type="datetimeFigureOut">
              <a:rPr lang="pl-PL" smtClean="0">
                <a:solidFill>
                  <a:prstClr val="black">
                    <a:tint val="75000"/>
                  </a:prstClr>
                </a:solidFill>
              </a:rPr>
              <a:pPr/>
              <a:t>2024-02-09</a:t>
            </a:fld>
            <a:endParaRPr lang="pl-PL">
              <a:solidFill>
                <a:prstClr val="black">
                  <a:tint val="75000"/>
                </a:prstClr>
              </a:solidFill>
            </a:endParaRPr>
          </a:p>
        </p:txBody>
      </p:sp>
      <p:sp>
        <p:nvSpPr>
          <p:cNvPr id="5" name="Symbol zastępczy stop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16426E2-B5A0-440C-9888-9D1E357FEB13}"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38116910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l-P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3.xml"/><Relationship Id="rId7" Type="http://schemas.openxmlformats.org/officeDocument/2006/relationships/image" Target="../media/image3.jpeg"/><Relationship Id="rId12"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jpg"/><Relationship Id="rId1" Type="http://schemas.openxmlformats.org/officeDocument/2006/relationships/slideLayout" Target="../slideLayouts/slideLayout24.xml"/><Relationship Id="rId5" Type="http://schemas.openxmlformats.org/officeDocument/2006/relationships/image" Target="../media/image33.png"/><Relationship Id="rId4" Type="http://schemas.openxmlformats.org/officeDocument/2006/relationships/image" Target="../media/image32.gif"/></Relationships>
</file>

<file path=ppt/slides/_rels/slide12.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jpe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36.xml"/><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4.xml"/><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36.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png"/><Relationship Id="rId1" Type="http://schemas.openxmlformats.org/officeDocument/2006/relationships/slideLayout" Target="../slideLayouts/slideLayout36.xml"/><Relationship Id="rId5" Type="http://schemas.openxmlformats.org/officeDocument/2006/relationships/image" Target="../media/image51.png"/><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54.jpg"/><Relationship Id="rId1" Type="http://schemas.openxmlformats.org/officeDocument/2006/relationships/slideLayout" Target="../slideLayouts/slideLayout24.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pm"/><Relationship Id="rId1" Type="http://schemas.openxmlformats.org/officeDocument/2006/relationships/slideLayout" Target="../slideLayouts/slideLayout24.xml"/><Relationship Id="rId4" Type="http://schemas.openxmlformats.org/officeDocument/2006/relationships/image" Target="../media/image61.jp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18.jpeg"/><Relationship Id="rId1" Type="http://schemas.openxmlformats.org/officeDocument/2006/relationships/slideLayout" Target="../slideLayouts/slideLayout24.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jpeg"/></Relationships>
</file>

<file path=ppt/slides/_rels/slide30.xml.rels><?xml version="1.0" encoding="UTF-8" standalone="yes"?>
<Relationships xmlns="http://schemas.openxmlformats.org/package/2006/relationships"><Relationship Id="rId3" Type="http://schemas.openxmlformats.org/officeDocument/2006/relationships/image" Target="../media/image62.gif"/><Relationship Id="rId7"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65.jpg"/><Relationship Id="rId5" Type="http://schemas.openxmlformats.org/officeDocument/2006/relationships/image" Target="../media/image64.png"/><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4.xml"/><Relationship Id="rId4" Type="http://schemas.openxmlformats.org/officeDocument/2006/relationships/image" Target="../media/image69.gif"/></Relationships>
</file>

<file path=ppt/slides/_rels/slide32.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24.xml"/><Relationship Id="rId6" Type="http://schemas.openxmlformats.org/officeDocument/2006/relationships/image" Target="../media/image74.jpg"/><Relationship Id="rId5" Type="http://schemas.openxmlformats.org/officeDocument/2006/relationships/image" Target="../media/image73.jpg"/><Relationship Id="rId4" Type="http://schemas.openxmlformats.org/officeDocument/2006/relationships/image" Target="../media/image72.jpg"/></Relationships>
</file>

<file path=ppt/slides/_rels/slide3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77.jpg"/><Relationship Id="rId4" Type="http://schemas.openxmlformats.org/officeDocument/2006/relationships/image" Target="../media/image76.png"/></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g"/><Relationship Id="rId1" Type="http://schemas.openxmlformats.org/officeDocument/2006/relationships/slideLayout" Target="../slideLayouts/slideLayout24.xml"/><Relationship Id="rId4" Type="http://schemas.openxmlformats.org/officeDocument/2006/relationships/image" Target="../media/image80.jpg"/></Relationships>
</file>

<file path=ppt/slides/_rels/slide3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84.jpe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jpeg"/><Relationship Id="rId4" Type="http://schemas.openxmlformats.org/officeDocument/2006/relationships/image" Target="../media/image82.png"/><Relationship Id="rId9" Type="http://schemas.openxmlformats.org/officeDocument/2006/relationships/image" Target="../media/image87.png"/></Relationships>
</file>

<file path=ppt/slides/_rels/slide3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91.png"/><Relationship Id="rId4" Type="http://schemas.openxmlformats.org/officeDocument/2006/relationships/hyperlink" Target="https://www.youtube.com/watch?v=6-7OTW56C-w"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8.xml"/><Relationship Id="rId1" Type="http://schemas.openxmlformats.org/officeDocument/2006/relationships/slideLayout" Target="../slideLayouts/slideLayout34.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image" Target="../media/image93.png"/><Relationship Id="rId9" Type="http://schemas.openxmlformats.org/officeDocument/2006/relationships/image" Target="../media/image98.png"/></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105.jpeg"/><Relationship Id="rId4" Type="http://schemas.openxmlformats.org/officeDocument/2006/relationships/image" Target="../media/image104.jpeg"/></Relationships>
</file>

<file path=ppt/slides/_rels/slide42.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image" Target="../media/image110.emf"/><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jpg"/></Relationships>
</file>

<file path=ppt/slides/_rels/slide4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image" Target="../media/image117.png"/></Relationships>
</file>

<file path=ppt/slides/_rels/slide49.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image" Target="../media/image122.emf"/><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image" Target="../media/image125.emf"/><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36.xml"/><Relationship Id="rId4" Type="http://schemas.openxmlformats.org/officeDocument/2006/relationships/hyperlink" Target="https://en.wikipedia.org/wiki/Fingers_of_God"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8.xml.rels><?xml version="1.0" encoding="UTF-8" standalone="yes"?>
<Relationships xmlns="http://schemas.openxmlformats.org/package/2006/relationships"><Relationship Id="rId3" Type="http://schemas.openxmlformats.org/officeDocument/2006/relationships/image" Target="../media/image131.jpg"/><Relationship Id="rId2" Type="http://schemas.openxmlformats.org/officeDocument/2006/relationships/image" Target="../media/image130.jpg"/><Relationship Id="rId1" Type="http://schemas.openxmlformats.org/officeDocument/2006/relationships/slideLayout" Target="../slideLayouts/slideLayout36.xml"/><Relationship Id="rId5" Type="http://schemas.openxmlformats.org/officeDocument/2006/relationships/hyperlink" Target="https://voyager.jpl.nasa.gov/mission/status/" TargetMode="External"/><Relationship Id="rId4" Type="http://schemas.openxmlformats.org/officeDocument/2006/relationships/image" Target="../media/image132.png"/></Relationships>
</file>

<file path=ppt/slides/_rels/slide59.xml.rels><?xml version="1.0" encoding="UTF-8" standalone="yes"?>
<Relationships xmlns="http://schemas.openxmlformats.org/package/2006/relationships"><Relationship Id="rId3" Type="http://schemas.openxmlformats.org/officeDocument/2006/relationships/hyperlink" Target="https://www.youtube.com/watch?v=Vy_RPd0rblI" TargetMode="External"/><Relationship Id="rId2" Type="http://schemas.openxmlformats.org/officeDocument/2006/relationships/image" Target="../media/image133.jpg"/><Relationship Id="rId1" Type="http://schemas.openxmlformats.org/officeDocument/2006/relationships/slideLayout" Target="../slideLayouts/slideLayout36.xml"/><Relationship Id="rId4" Type="http://schemas.openxmlformats.org/officeDocument/2006/relationships/image" Target="../media/image134.jp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4.xml"/><Relationship Id="rId4" Type="http://schemas.openxmlformats.org/officeDocument/2006/relationships/image" Target="../media/image23.png"/></Relationships>
</file>

<file path=ppt/slides/_rels/slide60.xml.rels><?xml version="1.0" encoding="UTF-8" standalone="yes"?>
<Relationships xmlns="http://schemas.openxmlformats.org/package/2006/relationships"><Relationship Id="rId2" Type="http://schemas.openxmlformats.org/officeDocument/2006/relationships/image" Target="../media/image135.webp"/><Relationship Id="rId1" Type="http://schemas.openxmlformats.org/officeDocument/2006/relationships/slideLayout" Target="../slideLayouts/slideLayout36.xml"/></Relationships>
</file>

<file path=ppt/slides/_rels/slide61.xml.rels><?xml version="1.0" encoding="UTF-8" standalone="yes"?>
<Relationships xmlns="http://schemas.openxmlformats.org/package/2006/relationships"><Relationship Id="rId2" Type="http://schemas.openxmlformats.org/officeDocument/2006/relationships/image" Target="../media/image136.webp"/><Relationship Id="rId1" Type="http://schemas.openxmlformats.org/officeDocument/2006/relationships/slideLayout" Target="../slideLayouts/slideLayout36.xml"/></Relationships>
</file>

<file path=ppt/slides/_rels/slide62.xml.rels><?xml version="1.0" encoding="UTF-8" standalone="yes"?>
<Relationships xmlns="http://schemas.openxmlformats.org/package/2006/relationships"><Relationship Id="rId2" Type="http://schemas.openxmlformats.org/officeDocument/2006/relationships/image" Target="../media/image137.webp"/><Relationship Id="rId1" Type="http://schemas.openxmlformats.org/officeDocument/2006/relationships/slideLayout" Target="../slideLayouts/slideLayout36.xml"/></Relationships>
</file>

<file path=ppt/slides/_rels/slide63.xml.rels><?xml version="1.0" encoding="UTF-8" standalone="yes"?>
<Relationships xmlns="http://schemas.openxmlformats.org/package/2006/relationships"><Relationship Id="rId2" Type="http://schemas.openxmlformats.org/officeDocument/2006/relationships/image" Target="../media/image138.webp"/><Relationship Id="rId1" Type="http://schemas.openxmlformats.org/officeDocument/2006/relationships/slideLayout" Target="../slideLayouts/slideLayout36.xml"/></Relationships>
</file>

<file path=ppt/slides/_rels/slide64.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36.xml"/></Relationships>
</file>

<file path=ppt/slides/_rels/slide65.xml.rels><?xml version="1.0" encoding="UTF-8" standalone="yes"?>
<Relationships xmlns="http://schemas.openxmlformats.org/package/2006/relationships"><Relationship Id="rId2" Type="http://schemas.openxmlformats.org/officeDocument/2006/relationships/image" Target="../media/image140.webp"/><Relationship Id="rId1" Type="http://schemas.openxmlformats.org/officeDocument/2006/relationships/slideLayout" Target="../slideLayouts/slideLayout53.xml"/></Relationships>
</file>

<file path=ppt/slides/_rels/slide66.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image" Target="../media/image141.jpg"/><Relationship Id="rId1" Type="http://schemas.openxmlformats.org/officeDocument/2006/relationships/slideLayout" Target="../slideLayouts/slideLayout24.xml"/><Relationship Id="rId4" Type="http://schemas.openxmlformats.org/officeDocument/2006/relationships/image" Target="../media/image143.png"/></Relationships>
</file>

<file path=ppt/slides/_rels/slide67.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995F9"/>
        </a:solidFill>
        <a:effectLst/>
      </p:bgPr>
    </p:bg>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xmlns="" id="{23FD339C-E3EE-F42A-8EA2-FC684D14ED09}"/>
              </a:ext>
            </a:extLst>
          </p:cNvPr>
          <p:cNvPicPr>
            <a:picLocks noChangeAspect="1"/>
          </p:cNvPicPr>
          <p:nvPr/>
        </p:nvPicPr>
        <p:blipFill>
          <a:blip r:embed="rId5"/>
          <a:stretch>
            <a:fillRect/>
          </a:stretch>
        </p:blipFill>
        <p:spPr>
          <a:xfrm>
            <a:off x="-3177" y="-15509"/>
            <a:ext cx="9150351" cy="6847048"/>
          </a:xfrm>
          <a:prstGeom prst="rect">
            <a:avLst/>
          </a:prstGeom>
        </p:spPr>
      </p:pic>
      <p:pic>
        <p:nvPicPr>
          <p:cNvPr id="9" name="Obraz 8">
            <a:extLst>
              <a:ext uri="{FF2B5EF4-FFF2-40B4-BE49-F238E27FC236}">
                <a16:creationId xmlns:a16="http://schemas.microsoft.com/office/drawing/2014/main" xmlns="" id="{3CF51902-8B99-FD6F-513D-875787CD106E}"/>
              </a:ext>
            </a:extLst>
          </p:cNvPr>
          <p:cNvPicPr>
            <a:picLocks noChangeAspect="1"/>
          </p:cNvPicPr>
          <p:nvPr/>
        </p:nvPicPr>
        <p:blipFill>
          <a:blip r:embed="rId6"/>
          <a:stretch>
            <a:fillRect/>
          </a:stretch>
        </p:blipFill>
        <p:spPr>
          <a:xfrm>
            <a:off x="-3176" y="277097"/>
            <a:ext cx="9147175" cy="6876135"/>
          </a:xfrm>
          <a:prstGeom prst="rect">
            <a:avLst/>
          </a:prstGeom>
        </p:spPr>
      </p:pic>
      <p:sp>
        <p:nvSpPr>
          <p:cNvPr id="3074" name="Rectangle 2"/>
          <p:cNvSpPr>
            <a:spLocks noChangeArrowheads="1"/>
          </p:cNvSpPr>
          <p:nvPr/>
        </p:nvSpPr>
        <p:spPr bwMode="auto">
          <a:xfrm>
            <a:off x="1695451" y="14287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defRPr/>
            </a:pPr>
            <a:endParaRPr lang="pl-PL" altLang="pl-PL" sz="1800">
              <a:solidFill>
                <a:srgbClr val="000000"/>
              </a:solidFill>
              <a:cs typeface="Arial" panose="020B0604020202020204" pitchFamily="34" charset="0"/>
            </a:endParaRPr>
          </a:p>
        </p:txBody>
      </p:sp>
      <p:sp>
        <p:nvSpPr>
          <p:cNvPr id="3077" name="Rectangle 5"/>
          <p:cNvSpPr>
            <a:spLocks noChangeArrowheads="1"/>
          </p:cNvSpPr>
          <p:nvPr/>
        </p:nvSpPr>
        <p:spPr bwMode="auto">
          <a:xfrm>
            <a:off x="4763" y="4914134"/>
            <a:ext cx="9144000" cy="1590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lnSpc>
                <a:spcPct val="80000"/>
              </a:lnSpc>
              <a:spcAft>
                <a:spcPct val="0"/>
              </a:spcAft>
              <a:buFontTx/>
              <a:buNone/>
              <a:defRPr/>
            </a:pPr>
            <a:r>
              <a:rPr lang="pl-PL" altLang="pl-PL" sz="2000" b="1" dirty="0">
                <a:solidFill>
                  <a:srgbClr val="FFFF66"/>
                </a:solidFill>
                <a:cs typeface="Arial" panose="020B0604020202020204" pitchFamily="34" charset="0"/>
              </a:rPr>
              <a:t>Katedra Dydaktyki Fizyki i </a:t>
            </a:r>
            <a:r>
              <a:rPr lang="pl-PL" altLang="pl-PL" sz="2000" b="1" dirty="0" smtClean="0">
                <a:solidFill>
                  <a:srgbClr val="FFFF66"/>
                </a:solidFill>
                <a:cs typeface="Arial" panose="020B0604020202020204" pitchFamily="34" charset="0"/>
              </a:rPr>
              <a:t>Pracownia </a:t>
            </a:r>
            <a:r>
              <a:rPr lang="pl-PL" altLang="pl-PL" sz="2000" b="1" dirty="0">
                <a:solidFill>
                  <a:srgbClr val="FFFF66"/>
                </a:solidFill>
                <a:cs typeface="Arial" panose="020B0604020202020204" pitchFamily="34" charset="0"/>
              </a:rPr>
              <a:t>Pokazów Fizycznych</a:t>
            </a:r>
          </a:p>
          <a:p>
            <a:pPr algn="ctr" eaLnBrk="1" fontAlgn="base" hangingPunct="1">
              <a:lnSpc>
                <a:spcPct val="80000"/>
              </a:lnSpc>
              <a:spcAft>
                <a:spcPct val="0"/>
              </a:spcAft>
              <a:buFontTx/>
              <a:buNone/>
              <a:defRPr/>
            </a:pPr>
            <a:r>
              <a:rPr lang="pl-PL" altLang="pl-PL" sz="2000" b="1" dirty="0">
                <a:solidFill>
                  <a:srgbClr val="FFFF66"/>
                </a:solidFill>
                <a:cs typeface="Arial" panose="020B0604020202020204" pitchFamily="34" charset="0"/>
              </a:rPr>
              <a:t>Instytut Fizyki, UMK Toruń</a:t>
            </a:r>
          </a:p>
          <a:p>
            <a:pPr algn="ctr" eaLnBrk="1" fontAlgn="base" hangingPunct="1">
              <a:lnSpc>
                <a:spcPct val="80000"/>
              </a:lnSpc>
              <a:spcAft>
                <a:spcPts val="600"/>
              </a:spcAft>
              <a:buNone/>
              <a:defRPr/>
            </a:pPr>
            <a:r>
              <a:rPr lang="pl-PL" altLang="pl-PL" sz="2000" b="1" dirty="0">
                <a:solidFill>
                  <a:srgbClr val="FFFF66"/>
                </a:solidFill>
                <a:cs typeface="Arial" panose="020B0604020202020204" pitchFamily="34" charset="0"/>
              </a:rPr>
              <a:t>02.2024 r.</a:t>
            </a:r>
            <a:endParaRPr lang="pl-PL" altLang="pl-PL" sz="2400" b="1" dirty="0">
              <a:solidFill>
                <a:srgbClr val="FFFF66"/>
              </a:solidFill>
              <a:cs typeface="Arial" panose="020B0604020202020204" pitchFamily="34" charset="0"/>
            </a:endParaRPr>
          </a:p>
          <a:p>
            <a:pPr algn="ctr" eaLnBrk="1" fontAlgn="base" hangingPunct="1">
              <a:lnSpc>
                <a:spcPct val="80000"/>
              </a:lnSpc>
              <a:spcAft>
                <a:spcPct val="0"/>
              </a:spcAft>
              <a:buFontTx/>
              <a:buNone/>
              <a:defRPr/>
            </a:pPr>
            <a:r>
              <a:rPr lang="pl-PL" altLang="pl-PL" sz="2000" b="1" dirty="0">
                <a:solidFill>
                  <a:srgbClr val="00FFFF"/>
                </a:solidFill>
                <a:cs typeface="Arial" panose="020B0604020202020204" pitchFamily="34" charset="0"/>
              </a:rPr>
              <a:t>Grzegorz Karwasz, </a:t>
            </a:r>
          </a:p>
          <a:p>
            <a:pPr algn="ctr" eaLnBrk="1" fontAlgn="base" hangingPunct="1">
              <a:lnSpc>
                <a:spcPct val="80000"/>
              </a:lnSpc>
              <a:spcAft>
                <a:spcPct val="0"/>
              </a:spcAft>
              <a:buFontTx/>
              <a:buNone/>
              <a:defRPr/>
            </a:pPr>
            <a:r>
              <a:rPr lang="pl-PL" altLang="pl-PL" sz="2000" b="1" dirty="0">
                <a:solidFill>
                  <a:srgbClr val="00FFFF"/>
                </a:solidFill>
                <a:cs typeface="Arial" panose="020B0604020202020204" pitchFamily="34" charset="0"/>
              </a:rPr>
              <a:t> Kamil </a:t>
            </a:r>
            <a:r>
              <a:rPr lang="pl-PL" altLang="pl-PL" sz="2000" b="1" dirty="0" err="1">
                <a:solidFill>
                  <a:srgbClr val="00FFFF"/>
                </a:solidFill>
                <a:cs typeface="Arial" panose="020B0604020202020204" pitchFamily="34" charset="0"/>
              </a:rPr>
              <a:t>Fedus</a:t>
            </a:r>
            <a:r>
              <a:rPr lang="pl-PL" altLang="pl-PL" sz="2000" b="1" dirty="0">
                <a:solidFill>
                  <a:srgbClr val="00FFFF"/>
                </a:solidFill>
                <a:cs typeface="Arial" panose="020B0604020202020204" pitchFamily="34" charset="0"/>
              </a:rPr>
              <a:t>, Andrzej Karbowski,</a:t>
            </a:r>
          </a:p>
          <a:p>
            <a:pPr algn="ctr" eaLnBrk="1" fontAlgn="base" hangingPunct="1">
              <a:lnSpc>
                <a:spcPct val="80000"/>
              </a:lnSpc>
              <a:spcAft>
                <a:spcPct val="0"/>
              </a:spcAft>
              <a:buFontTx/>
              <a:buNone/>
              <a:defRPr/>
            </a:pPr>
            <a:r>
              <a:rPr lang="pl-PL" altLang="pl-PL" sz="2000" b="1" dirty="0">
                <a:solidFill>
                  <a:srgbClr val="00FFFF"/>
                </a:solidFill>
                <a:cs typeface="Arial" panose="020B0604020202020204" pitchFamily="34" charset="0"/>
              </a:rPr>
              <a:t>Krzysztof Rochowicz, Waldemar </a:t>
            </a:r>
            <a:r>
              <a:rPr lang="pl-PL" altLang="pl-PL" sz="2000" b="1" dirty="0" err="1">
                <a:solidFill>
                  <a:srgbClr val="00FFFF"/>
                </a:solidFill>
                <a:cs typeface="Arial" panose="020B0604020202020204" pitchFamily="34" charset="0"/>
              </a:rPr>
              <a:t>Krychowiak</a:t>
            </a:r>
            <a:r>
              <a:rPr lang="pl-PL" altLang="pl-PL" sz="2000" b="1" dirty="0">
                <a:solidFill>
                  <a:srgbClr val="00FFFF"/>
                </a:solidFill>
                <a:cs typeface="Arial" panose="020B0604020202020204" pitchFamily="34" charset="0"/>
              </a:rPr>
              <a:t> </a:t>
            </a:r>
            <a:r>
              <a:rPr lang="pl-PL" altLang="pl-PL" sz="2000" b="1" dirty="0">
                <a:solidFill>
                  <a:srgbClr val="000000"/>
                </a:solidFill>
                <a:cs typeface="Arial" panose="020B0604020202020204" pitchFamily="34" charset="0"/>
              </a:rPr>
              <a:t/>
            </a:r>
            <a:br>
              <a:rPr lang="pl-PL" altLang="pl-PL" sz="2000" b="1" dirty="0">
                <a:solidFill>
                  <a:srgbClr val="000000"/>
                </a:solidFill>
                <a:cs typeface="Arial" panose="020B0604020202020204" pitchFamily="34" charset="0"/>
              </a:rPr>
            </a:br>
            <a:endParaRPr lang="en-GB" altLang="pl-PL" sz="2000" b="1" dirty="0">
              <a:solidFill>
                <a:srgbClr val="000000"/>
              </a:solidFill>
              <a:cs typeface="Arial" panose="020B0604020202020204" pitchFamily="34" charset="0"/>
            </a:endParaRPr>
          </a:p>
        </p:txBody>
      </p:sp>
      <p:sp>
        <p:nvSpPr>
          <p:cNvPr id="16390" name="Prostokąt 3"/>
          <p:cNvSpPr>
            <a:spLocks noChangeArrowheads="1"/>
          </p:cNvSpPr>
          <p:nvPr/>
        </p:nvSpPr>
        <p:spPr bwMode="auto">
          <a:xfrm>
            <a:off x="2881777" y="3234721"/>
            <a:ext cx="820896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FontTx/>
              <a:buNone/>
            </a:pPr>
            <a:r>
              <a:rPr lang="pl-PL" altLang="pl-PL" sz="4000" b="1" dirty="0">
                <a:solidFill>
                  <a:srgbClr val="FFC000"/>
                </a:solidFill>
                <a:latin typeface="Verdana" panose="020B0604030504040204" pitchFamily="34" charset="0"/>
                <a:cs typeface="Arial" panose="020B0604020202020204" pitchFamily="34" charset="0"/>
              </a:rPr>
              <a:t>Czy istnieje życie</a:t>
            </a:r>
          </a:p>
          <a:p>
            <a:pPr eaLnBrk="1" fontAlgn="base" hangingPunct="1">
              <a:spcBef>
                <a:spcPct val="0"/>
              </a:spcBef>
              <a:spcAft>
                <a:spcPct val="0"/>
              </a:spcAft>
              <a:buFontTx/>
              <a:buNone/>
            </a:pPr>
            <a:r>
              <a:rPr lang="pl-PL" altLang="pl-PL" sz="4000" b="1" dirty="0">
                <a:solidFill>
                  <a:srgbClr val="FFC000"/>
                </a:solidFill>
                <a:latin typeface="Verdana" panose="020B0604030504040204" pitchFamily="34" charset="0"/>
                <a:cs typeface="Arial" panose="020B0604020202020204" pitchFamily="34" charset="0"/>
              </a:rPr>
              <a:t>na innych planetach?</a:t>
            </a:r>
          </a:p>
        </p:txBody>
      </p:sp>
      <p:pic>
        <p:nvPicPr>
          <p:cNvPr id="5" name="Obraz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66396" y="277096"/>
            <a:ext cx="2197427" cy="2856653"/>
          </a:xfrm>
          <a:prstGeom prst="rect">
            <a:avLst/>
          </a:prstGeom>
        </p:spPr>
      </p:pic>
      <p:pic>
        <p:nvPicPr>
          <p:cNvPr id="6" name="Obraz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93353" y="277096"/>
            <a:ext cx="2197425" cy="2856653"/>
          </a:xfrm>
          <a:prstGeom prst="rect">
            <a:avLst/>
          </a:prstGeom>
        </p:spPr>
      </p:pic>
      <p:pic>
        <p:nvPicPr>
          <p:cNvPr id="7" name="Obraz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441" y="277096"/>
            <a:ext cx="2197427" cy="2856653"/>
          </a:xfrm>
          <a:prstGeom prst="rect">
            <a:avLst/>
          </a:prstGeom>
        </p:spPr>
      </p:pic>
      <p:sp>
        <p:nvSpPr>
          <p:cNvPr id="2" name="pole tekstowe 1"/>
          <p:cNvSpPr txBox="1"/>
          <p:nvPr/>
        </p:nvSpPr>
        <p:spPr>
          <a:xfrm rot="16200000">
            <a:off x="7093946" y="1714891"/>
            <a:ext cx="2270500" cy="369332"/>
          </a:xfrm>
          <a:prstGeom prst="rect">
            <a:avLst/>
          </a:prstGeom>
          <a:noFill/>
        </p:spPr>
        <p:txBody>
          <a:bodyPr wrap="square" rtlCol="0">
            <a:spAutoFit/>
          </a:bodyPr>
          <a:lstStyle/>
          <a:p>
            <a:r>
              <a:rPr lang="pl-PL" dirty="0"/>
              <a:t>Rys. Leonardo AI</a:t>
            </a:r>
          </a:p>
        </p:txBody>
      </p:sp>
      <p:pic>
        <p:nvPicPr>
          <p:cNvPr id="4" name="Untitled Video">
            <a:hlinkClick r:id="" action="ppaction://media"/>
            <a:extLst>
              <a:ext uri="{FF2B5EF4-FFF2-40B4-BE49-F238E27FC236}">
                <a16:creationId xmlns:a16="http://schemas.microsoft.com/office/drawing/2014/main" xmlns="" id="{B148503C-D1D1-67D2-0311-6E41E5129933}"/>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157552" y="3267969"/>
            <a:ext cx="2534909" cy="1425887"/>
          </a:xfrm>
          <a:prstGeom prst="rect">
            <a:avLst/>
          </a:prstGeom>
        </p:spPr>
      </p:pic>
      <p:pic>
        <p:nvPicPr>
          <p:cNvPr id="3" name="Obraz 2">
            <a:extLst>
              <a:ext uri="{FF2B5EF4-FFF2-40B4-BE49-F238E27FC236}">
                <a16:creationId xmlns:a16="http://schemas.microsoft.com/office/drawing/2014/main" xmlns="" id="{5B1639E3-9F94-A995-9E22-4DD350E23E2C}"/>
              </a:ext>
            </a:extLst>
          </p:cNvPr>
          <p:cNvPicPr>
            <a:picLocks noChangeAspect="1"/>
          </p:cNvPicPr>
          <p:nvPr/>
        </p:nvPicPr>
        <p:blipFill>
          <a:blip r:embed="rId11"/>
          <a:stretch>
            <a:fillRect/>
          </a:stretch>
        </p:blipFill>
        <p:spPr>
          <a:xfrm>
            <a:off x="2302822" y="4339138"/>
            <a:ext cx="389639" cy="354717"/>
          </a:xfrm>
          <a:prstGeom prst="rect">
            <a:avLst/>
          </a:prstGeom>
        </p:spPr>
      </p:pic>
      <p:pic>
        <p:nvPicPr>
          <p:cNvPr id="8" name="Obraz 7">
            <a:extLst>
              <a:ext uri="{FF2B5EF4-FFF2-40B4-BE49-F238E27FC236}">
                <a16:creationId xmlns:a16="http://schemas.microsoft.com/office/drawing/2014/main" xmlns="" id="{341FB7CB-1BCC-22D5-6576-7C255F7F202D}"/>
              </a:ext>
            </a:extLst>
          </p:cNvPr>
          <p:cNvPicPr>
            <a:picLocks noChangeAspect="1"/>
          </p:cNvPicPr>
          <p:nvPr/>
        </p:nvPicPr>
        <p:blipFill>
          <a:blip r:embed="rId12"/>
          <a:stretch>
            <a:fillRect/>
          </a:stretch>
        </p:blipFill>
        <p:spPr>
          <a:xfrm>
            <a:off x="2302822" y="4336033"/>
            <a:ext cx="431492" cy="357823"/>
          </a:xfrm>
          <a:prstGeom prst="rect">
            <a:avLst/>
          </a:prstGeom>
        </p:spPr>
      </p:pic>
    </p:spTree>
    <p:extLst>
      <p:ext uri="{BB962C8B-B14F-4D97-AF65-F5344CB8AC3E}">
        <p14:creationId xmlns:p14="http://schemas.microsoft.com/office/powerpoint/2010/main" val="38746928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91" fill="hold"/>
                                        <p:tgtEl>
                                          <p:spTgt spid="4"/>
                                        </p:tgtEl>
                                      </p:cBhvr>
                                    </p:cmd>
                                  </p:childTnLst>
                                </p:cTn>
                              </p:par>
                              <p:par>
                                <p:cTn id="7" presetID="1" presetClass="exit" presetSubtype="0" fill="hold"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xmlns="" id="{821F56C5-0CC8-C795-DB51-D136198FA7F4}"/>
              </a:ext>
            </a:extLst>
          </p:cNvPr>
          <p:cNvSpPr>
            <a:spLocks noGrp="1" noChangeArrowheads="1"/>
          </p:cNvSpPr>
          <p:nvPr>
            <p:ph type="title"/>
          </p:nvPr>
        </p:nvSpPr>
        <p:spPr/>
        <p:txBody>
          <a:bodyPr/>
          <a:lstStyle/>
          <a:p>
            <a:pPr eaLnBrk="1" hangingPunct="1"/>
            <a:r>
              <a:rPr lang="pl-PL" altLang="it-IT" sz="3600"/>
              <a:t>Planety, czyli błądzące gwiazdy
</a:t>
            </a:r>
          </a:p>
        </p:txBody>
      </p:sp>
      <p:pic>
        <p:nvPicPr>
          <p:cNvPr id="24579" name="Picture 3">
            <a:extLst>
              <a:ext uri="{FF2B5EF4-FFF2-40B4-BE49-F238E27FC236}">
                <a16:creationId xmlns:a16="http://schemas.microsoft.com/office/drawing/2014/main" xmlns="" id="{F3D47537-361E-5FDD-9D33-FCD890657A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084263"/>
            <a:ext cx="8353425" cy="468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0" name="Text Box 4">
            <a:extLst>
              <a:ext uri="{FF2B5EF4-FFF2-40B4-BE49-F238E27FC236}">
                <a16:creationId xmlns:a16="http://schemas.microsoft.com/office/drawing/2014/main" xmlns="" id="{65D9C029-6174-C0A4-6B6E-B23D37538DF8}"/>
              </a:ext>
            </a:extLst>
          </p:cNvPr>
          <p:cNvSpPr txBox="1">
            <a:spLocks noChangeArrowheads="1"/>
          </p:cNvSpPr>
          <p:nvPr/>
        </p:nvSpPr>
        <p:spPr bwMode="auto">
          <a:xfrm>
            <a:off x="457200" y="5949950"/>
            <a:ext cx="81041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b="1">
                <a:solidFill>
                  <a:srgbClr val="333399"/>
                </a:solidFill>
              </a:rPr>
              <a:t>G. Karwasz, Toruński po-ręcznik do fizyki, Wyd. Nauk. UMK, 2020</a:t>
            </a:r>
            <a:endParaRPr lang="en-AU" altLang="it-IT" sz="2000" b="1">
              <a:solidFill>
                <a:srgbClr val="333399"/>
              </a:solidFill>
            </a:endParaRPr>
          </a:p>
        </p:txBody>
      </p:sp>
    </p:spTree>
    <p:extLst>
      <p:ext uri="{BB962C8B-B14F-4D97-AF65-F5344CB8AC3E}">
        <p14:creationId xmlns:p14="http://schemas.microsoft.com/office/powerpoint/2010/main" val="2252717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 y="274639"/>
            <a:ext cx="6832599" cy="1143000"/>
          </a:xfrm>
        </p:spPr>
        <p:txBody>
          <a:bodyPr/>
          <a:lstStyle/>
          <a:p>
            <a:r>
              <a:rPr lang="pl-PL" sz="4000" b="1" dirty="0"/>
              <a:t>Czy widziałeś już planetę?</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543757"/>
            <a:ext cx="6245189" cy="4525963"/>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8187" y="3002845"/>
            <a:ext cx="3243036" cy="2017889"/>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2599" y="5102576"/>
            <a:ext cx="1453445" cy="1453445"/>
          </a:xfrm>
          <a:prstGeom prst="rect">
            <a:avLst/>
          </a:prstGeom>
        </p:spPr>
      </p:pic>
      <p:pic>
        <p:nvPicPr>
          <p:cNvPr id="8" name="Obraz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2088" y="142439"/>
            <a:ext cx="2089857" cy="2778560"/>
          </a:xfrm>
          <a:prstGeom prst="rect">
            <a:avLst/>
          </a:prstGeom>
        </p:spPr>
      </p:pic>
    </p:spTree>
    <p:extLst>
      <p:ext uri="{BB962C8B-B14F-4D97-AF65-F5344CB8AC3E}">
        <p14:creationId xmlns:p14="http://schemas.microsoft.com/office/powerpoint/2010/main" val="1096271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xmlns="" id="{60E62232-32DF-E9A5-7917-839725901164}"/>
              </a:ext>
            </a:extLst>
          </p:cNvPr>
          <p:cNvSpPr>
            <a:spLocks noGrp="1" noChangeArrowheads="1"/>
          </p:cNvSpPr>
          <p:nvPr>
            <p:ph type="ctrTitle"/>
          </p:nvPr>
        </p:nvSpPr>
        <p:spPr>
          <a:xfrm>
            <a:off x="306388" y="-531813"/>
            <a:ext cx="8531225" cy="1470026"/>
          </a:xfrm>
        </p:spPr>
        <p:txBody>
          <a:bodyPr/>
          <a:lstStyle/>
          <a:p>
            <a:r>
              <a:rPr lang="en-AU" altLang="it-IT" sz="3600">
                <a:solidFill>
                  <a:srgbClr val="FFFF00"/>
                </a:solidFill>
              </a:rPr>
              <a:t>Co zrobił Kopernik?</a:t>
            </a:r>
          </a:p>
        </p:txBody>
      </p:sp>
      <p:pic>
        <p:nvPicPr>
          <p:cNvPr id="29699" name="Picture 3">
            <a:extLst>
              <a:ext uri="{FF2B5EF4-FFF2-40B4-BE49-F238E27FC236}">
                <a16:creationId xmlns:a16="http://schemas.microsoft.com/office/drawing/2014/main" xmlns="" id="{86444481-5A51-68EB-3C97-3375F012B1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12875"/>
            <a:ext cx="3541712"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4">
            <a:extLst>
              <a:ext uri="{FF2B5EF4-FFF2-40B4-BE49-F238E27FC236}">
                <a16:creationId xmlns:a16="http://schemas.microsoft.com/office/drawing/2014/main" xmlns="" id="{77234545-52ED-8AD5-8EAE-7A191C520136}"/>
              </a:ext>
            </a:extLst>
          </p:cNvPr>
          <p:cNvSpPr txBox="1">
            <a:spLocks noChangeArrowheads="1"/>
          </p:cNvSpPr>
          <p:nvPr/>
        </p:nvSpPr>
        <p:spPr bwMode="auto">
          <a:xfrm>
            <a:off x="4284663" y="1196975"/>
            <a:ext cx="5051425" cy="184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400" i="1">
                <a:solidFill>
                  <a:srgbClr val="FFFF00"/>
                </a:solidFill>
              </a:rPr>
              <a:t>Terrae motor, solis caelioque stator</a:t>
            </a:r>
            <a:r>
              <a:rPr lang="pl-PL" altLang="it-IT" sz="2400">
                <a:solidFill>
                  <a:srgbClr val="FFFF00"/>
                </a:solidFill>
              </a:rPr>
              <a:t> </a:t>
            </a:r>
          </a:p>
          <a:p>
            <a:pPr>
              <a:spcBef>
                <a:spcPct val="0"/>
              </a:spcBef>
              <a:buFontTx/>
              <a:buNone/>
            </a:pPr>
            <a:endParaRPr lang="pl-PL" altLang="it-IT" sz="2400">
              <a:solidFill>
                <a:srgbClr val="FFFF00"/>
              </a:solidFill>
            </a:endParaRPr>
          </a:p>
          <a:p>
            <a:pPr>
              <a:spcBef>
                <a:spcPct val="0"/>
              </a:spcBef>
              <a:buFontTx/>
              <a:buNone/>
            </a:pPr>
            <a:endParaRPr lang="pl-PL" altLang="it-IT" sz="2200">
              <a:solidFill>
                <a:srgbClr val="FFFF00"/>
              </a:solidFill>
            </a:endParaRPr>
          </a:p>
          <a:p>
            <a:pPr>
              <a:spcBef>
                <a:spcPct val="0"/>
              </a:spcBef>
              <a:buFontTx/>
              <a:buNone/>
            </a:pPr>
            <a:endParaRPr lang="pl-PL" altLang="it-IT" sz="2200">
              <a:solidFill>
                <a:srgbClr val="FFFF00"/>
              </a:solidFill>
            </a:endParaRPr>
          </a:p>
          <a:p>
            <a:pPr>
              <a:spcBef>
                <a:spcPct val="0"/>
              </a:spcBef>
              <a:buFontTx/>
              <a:buNone/>
            </a:pPr>
            <a:endParaRPr lang="en-AU" altLang="it-IT" sz="2200" i="1">
              <a:solidFill>
                <a:srgbClr val="FFFF00"/>
              </a:solidFill>
            </a:endParaRPr>
          </a:p>
        </p:txBody>
      </p:sp>
      <p:pic>
        <p:nvPicPr>
          <p:cNvPr id="194566" name="Picture 6">
            <a:extLst>
              <a:ext uri="{FF2B5EF4-FFF2-40B4-BE49-F238E27FC236}">
                <a16:creationId xmlns:a16="http://schemas.microsoft.com/office/drawing/2014/main" xmlns="" id="{82C0D9E5-2E0D-EC02-6872-F589E46BDA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688" y="2273300"/>
            <a:ext cx="4048125"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39331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3000" fill="hold"/>
                                        <p:tgtEl>
                                          <p:spTgt spid="194566"/>
                                        </p:tgtEl>
                                        <p:attrNameLst>
                                          <p:attrName>ppt_w</p:attrName>
                                        </p:attrNameLst>
                                      </p:cBhvr>
                                      <p:tavLst>
                                        <p:tav tm="0">
                                          <p:val>
                                            <p:fltVal val="0"/>
                                          </p:val>
                                        </p:tav>
                                        <p:tav tm="100000">
                                          <p:val>
                                            <p:strVal val="#ppt_w"/>
                                          </p:val>
                                        </p:tav>
                                      </p:tavLst>
                                    </p:anim>
                                    <p:anim calcmode="lin" valueType="num">
                                      <p:cBhvr>
                                        <p:cTn id="8" dur="3000" fill="hold"/>
                                        <p:tgtEl>
                                          <p:spTgt spid="194566"/>
                                        </p:tgtEl>
                                        <p:attrNameLst>
                                          <p:attrName>ppt_h</p:attrName>
                                        </p:attrNameLst>
                                      </p:cBhvr>
                                      <p:tavLst>
                                        <p:tav tm="0">
                                          <p:val>
                                            <p:fltVal val="0"/>
                                          </p:val>
                                        </p:tav>
                                        <p:tav tm="100000">
                                          <p:val>
                                            <p:strVal val="#ppt_h"/>
                                          </p:val>
                                        </p:tav>
                                      </p:tavLst>
                                    </p:anim>
                                    <p:anim calcmode="lin" valueType="num">
                                      <p:cBhvr>
                                        <p:cTn id="9" dur="3000" fill="hold"/>
                                        <p:tgtEl>
                                          <p:spTgt spid="194566"/>
                                        </p:tgtEl>
                                        <p:attrNameLst>
                                          <p:attrName>style.rotation</p:attrName>
                                        </p:attrNameLst>
                                      </p:cBhvr>
                                      <p:tavLst>
                                        <p:tav tm="0">
                                          <p:val>
                                            <p:fltVal val="360"/>
                                          </p:val>
                                        </p:tav>
                                        <p:tav tm="100000">
                                          <p:val>
                                            <p:fltVal val="0"/>
                                          </p:val>
                                        </p:tav>
                                      </p:tavLst>
                                    </p:anim>
                                    <p:animEffect transition="in" filter="fade">
                                      <p:cBhvr>
                                        <p:cTn id="10" dur="3000"/>
                                        <p:tgtEl>
                                          <p:spTgt spid="194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xmlns="" id="{01A45BF6-9DEA-4922-A582-2C364E3EA55B}"/>
              </a:ext>
            </a:extLst>
          </p:cNvPr>
          <p:cNvSpPr>
            <a:spLocks noGrp="1" noChangeArrowheads="1"/>
          </p:cNvSpPr>
          <p:nvPr>
            <p:ph type="title"/>
          </p:nvPr>
        </p:nvSpPr>
        <p:spPr>
          <a:xfrm>
            <a:off x="2916238" y="274638"/>
            <a:ext cx="5770562" cy="1143000"/>
          </a:xfrm>
        </p:spPr>
        <p:txBody>
          <a:bodyPr/>
          <a:lstStyle/>
          <a:p>
            <a:r>
              <a:rPr lang="pl-PL" altLang="it-IT" sz="3600" dirty="0"/>
              <a:t>The </a:t>
            </a:r>
            <a:r>
              <a:rPr lang="pl-PL" altLang="it-IT" sz="3600" dirty="0" err="1"/>
              <a:t>principle</a:t>
            </a:r>
            <a:r>
              <a:rPr lang="pl-PL" altLang="it-IT" sz="3600" dirty="0"/>
              <a:t> of </a:t>
            </a:r>
            <a:r>
              <a:rPr lang="pl-PL" altLang="it-IT" sz="3600" dirty="0" err="1"/>
              <a:t>relativity</a:t>
            </a:r>
            <a:endParaRPr lang="en-AU" altLang="it-IT" sz="3600" dirty="0"/>
          </a:p>
        </p:txBody>
      </p:sp>
      <p:sp>
        <p:nvSpPr>
          <p:cNvPr id="34819" name="Rectangle 3">
            <a:extLst>
              <a:ext uri="{FF2B5EF4-FFF2-40B4-BE49-F238E27FC236}">
                <a16:creationId xmlns:a16="http://schemas.microsoft.com/office/drawing/2014/main" xmlns="" id="{FAAB4807-7CB6-D8C6-D6BD-03F3025F47F2}"/>
              </a:ext>
            </a:extLst>
          </p:cNvPr>
          <p:cNvSpPr>
            <a:spLocks noGrp="1" noChangeArrowheads="1"/>
          </p:cNvSpPr>
          <p:nvPr>
            <p:ph type="body" idx="1"/>
          </p:nvPr>
        </p:nvSpPr>
        <p:spPr>
          <a:xfrm>
            <a:off x="611188" y="2708275"/>
            <a:ext cx="8229600" cy="5257800"/>
          </a:xfrm>
        </p:spPr>
        <p:txBody>
          <a:bodyPr/>
          <a:lstStyle/>
          <a:p>
            <a:pPr>
              <a:buFontTx/>
              <a:buNone/>
            </a:pPr>
            <a:r>
              <a:rPr lang="pl-PL" altLang="it-IT" sz="2000"/>
              <a:t> </a:t>
            </a:r>
          </a:p>
          <a:p>
            <a:pPr>
              <a:buFontTx/>
              <a:buNone/>
            </a:pPr>
            <a:r>
              <a:rPr lang="pl-PL" altLang="it-IT" sz="2000"/>
              <a:t>Dlaczego nie mamy powiedzieć jasno, że to zjawisko codziennego obrotu jest na niebie czymś pozornym, a na Ziemi rzeczywistością i że rzecz ma się tutaj tak właśnie, jak to wyraził Eneasz, gdy mówi u Wergiliusz: „</a:t>
            </a:r>
            <a:r>
              <a:rPr lang="pl-PL" altLang="it-IT" sz="2000">
                <a:solidFill>
                  <a:srgbClr val="FF0000"/>
                </a:solidFill>
              </a:rPr>
              <a:t>My odbijamy od portu, a ląd się cofa i miasta”?</a:t>
            </a:r>
          </a:p>
          <a:p>
            <a:pPr>
              <a:buFontTx/>
              <a:buNone/>
            </a:pPr>
            <a:r>
              <a:rPr lang="pl-PL" altLang="it-IT" sz="2000"/>
              <a:t>Bo gdy okręt płynie po spokojnym morzu, wszystko, co jest na zewnątrz, widzą płynący na nim ludzi tak, jakby właśnie to poruszało się na podobieństwo ruchów okrętu, a – na odwrót – zdaje im się, że sami ze wszystkim, co jest z nimi, stoją w miejscu. </a:t>
            </a:r>
          </a:p>
          <a:p>
            <a:pPr>
              <a:buFontTx/>
              <a:buNone/>
            </a:pPr>
            <a:r>
              <a:rPr lang="pl-PL" altLang="it-IT" sz="2000"/>
              <a:t>Tak samo bez wątpienia może się mieć rzecz w wypadku ruchu Ziemi i sprawiać wrażenie, że to cały obraca się świat.  </a:t>
            </a:r>
          </a:p>
          <a:p>
            <a:pPr>
              <a:buFontTx/>
              <a:buNone/>
            </a:pPr>
            <a:endParaRPr lang="pl-PL" altLang="it-IT" sz="2000"/>
          </a:p>
          <a:p>
            <a:pPr>
              <a:buFontTx/>
              <a:buNone/>
            </a:pPr>
            <a:endParaRPr lang="en-AU" altLang="it-IT" sz="2000"/>
          </a:p>
        </p:txBody>
      </p:sp>
      <p:pic>
        <p:nvPicPr>
          <p:cNvPr id="34820" name="Obraz 1">
            <a:extLst>
              <a:ext uri="{FF2B5EF4-FFF2-40B4-BE49-F238E27FC236}">
                <a16:creationId xmlns:a16="http://schemas.microsoft.com/office/drawing/2014/main" xmlns="" id="{B43A7C09-D021-81CA-E585-D330A6980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333375"/>
            <a:ext cx="22860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1646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xmlns="" id="{D885E4DB-E5D7-8F78-7D85-D073DA7B92E4}"/>
              </a:ext>
            </a:extLst>
          </p:cNvPr>
          <p:cNvSpPr>
            <a:spLocks noGrp="1" noChangeArrowheads="1"/>
          </p:cNvSpPr>
          <p:nvPr>
            <p:ph type="title"/>
          </p:nvPr>
        </p:nvSpPr>
        <p:spPr/>
        <p:txBody>
          <a:bodyPr/>
          <a:lstStyle/>
          <a:p>
            <a:r>
              <a:rPr lang="pl-PL" altLang="it-IT"/>
              <a:t>Ziemia to jedna z planet (!)</a:t>
            </a:r>
            <a:endParaRPr lang="en-AU" altLang="it-IT"/>
          </a:p>
        </p:txBody>
      </p:sp>
      <p:sp>
        <p:nvSpPr>
          <p:cNvPr id="35843" name="Rectangle 3">
            <a:extLst>
              <a:ext uri="{FF2B5EF4-FFF2-40B4-BE49-F238E27FC236}">
                <a16:creationId xmlns:a16="http://schemas.microsoft.com/office/drawing/2014/main" xmlns="" id="{5F32BD73-15BF-4FD9-EBF1-C4AA448052F5}"/>
              </a:ext>
            </a:extLst>
          </p:cNvPr>
          <p:cNvSpPr>
            <a:spLocks noGrp="1" noChangeArrowheads="1"/>
          </p:cNvSpPr>
          <p:nvPr>
            <p:ph type="body" idx="1"/>
          </p:nvPr>
        </p:nvSpPr>
        <p:spPr>
          <a:xfrm>
            <a:off x="323850" y="1125538"/>
            <a:ext cx="8820150" cy="5903912"/>
          </a:xfrm>
        </p:spPr>
        <p:txBody>
          <a:bodyPr/>
          <a:lstStyle/>
          <a:p>
            <a:pPr>
              <a:lnSpc>
                <a:spcPct val="90000"/>
              </a:lnSpc>
              <a:buFontTx/>
              <a:buNone/>
            </a:pPr>
            <a:r>
              <a:rPr lang="pl-PL" altLang="it-IT" sz="1800"/>
              <a:t>Skoro zatem nic nie stoi na przeszkodzie, by przyjąć ruchomość Ziemi, sądzę, że teraz trzeba się zastanowić, czy przystoi jej również wielość ruchów, tak, by ją można uważać za </a:t>
            </a:r>
            <a:r>
              <a:rPr lang="pl-PL" altLang="it-IT" sz="1800">
                <a:solidFill>
                  <a:srgbClr val="FF0000"/>
                </a:solidFill>
              </a:rPr>
              <a:t>jedną z planet.</a:t>
            </a:r>
            <a:r>
              <a:rPr lang="pl-PL" altLang="it-IT" sz="1800"/>
              <a:t> Bo tego, że nie jest ona środkiem wszystkich obrotów, dowodzi ruch planet wyraźnie nierównomierny i zmienne ich odległości od Ziemi, których nie można wytłumaczyć za pomocą koła współśrodkowego z Ziemią. </a:t>
            </a:r>
          </a:p>
          <a:p>
            <a:pPr>
              <a:lnSpc>
                <a:spcPct val="90000"/>
              </a:lnSpc>
              <a:buFontTx/>
              <a:buNone/>
            </a:pPr>
            <a:r>
              <a:rPr lang="pl-PL" altLang="it-IT" sz="1800"/>
              <a:t>Skoro więc istnieje większa ilość środków, nie bez przyczyny może ktoś mieć wątpliwości również co do środka wszechświata, czy mianowicie jest nim </a:t>
            </a:r>
            <a:r>
              <a:rPr lang="pl-PL" altLang="it-IT" sz="1800" i="1">
                <a:solidFill>
                  <a:srgbClr val="FF0000"/>
                </a:solidFill>
              </a:rPr>
              <a:t>środek ciężkości</a:t>
            </a:r>
            <a:r>
              <a:rPr lang="pl-PL" altLang="it-IT" sz="1800">
                <a:solidFill>
                  <a:srgbClr val="FF0000"/>
                </a:solidFill>
              </a:rPr>
              <a:t> ziemskiej</a:t>
            </a:r>
            <a:r>
              <a:rPr lang="pl-PL" altLang="it-IT" sz="1800"/>
              <a:t>, czy jakiś inny. </a:t>
            </a:r>
          </a:p>
          <a:p>
            <a:pPr>
              <a:lnSpc>
                <a:spcPct val="90000"/>
              </a:lnSpc>
              <a:buFontTx/>
              <a:buNone/>
            </a:pPr>
            <a:r>
              <a:rPr lang="pl-PL" altLang="it-IT" sz="1800"/>
              <a:t>Ja w każdym razie mniemam, że środek ciężkości nie jest niczym innym, jak tylko jakąś </a:t>
            </a:r>
            <a:r>
              <a:rPr lang="pl-PL" altLang="it-IT" sz="1800">
                <a:solidFill>
                  <a:srgbClr val="FF0000"/>
                </a:solidFill>
              </a:rPr>
              <a:t>naturalną dążnością, którą boska opatrzność Stwórcy wszechświata nadała częściom po to, żeby łączyły się w jedność i całość, skupiając się razem w kształt kuli. </a:t>
            </a:r>
          </a:p>
          <a:p>
            <a:pPr>
              <a:lnSpc>
                <a:spcPct val="90000"/>
              </a:lnSpc>
              <a:buFontTx/>
              <a:buNone/>
            </a:pPr>
            <a:r>
              <a:rPr lang="pl-PL" altLang="it-IT" sz="1800"/>
              <a:t>A jest rzeczą godną wiary że taka dążność istnieje również w Słońcu, Księżycu i innych świecących planetach, po to, by na skutek jej działania trwały w tej okrągłości, w jakiej się na przedstawiają; a niezależnie od tego w wieloraki sposób wykonują one swe ruchy krążące.</a:t>
            </a:r>
          </a:p>
          <a:p>
            <a:pPr>
              <a:lnSpc>
                <a:spcPct val="90000"/>
              </a:lnSpc>
              <a:buFontTx/>
              <a:buNone/>
            </a:pPr>
            <a:r>
              <a:rPr lang="pl-PL" altLang="it-IT" sz="1800">
                <a:solidFill>
                  <a:schemeClr val="accent2"/>
                </a:solidFill>
              </a:rPr>
              <a:t>O właśnie! siła ciążenia w pierwszej kolejności utrzymuje planety, Słońce i Księżyc w postaci kuli. A siła ciążenia między Słońcem a planetami jest powodem ruchu planet dookoła Słońca (a Księżyca dookoła Ziemi). Kopernik szuka </a:t>
            </a:r>
            <a:r>
              <a:rPr lang="pl-PL" altLang="it-IT" sz="1800" i="1">
                <a:solidFill>
                  <a:schemeClr val="accent2"/>
                </a:solidFill>
              </a:rPr>
              <a:t>przyczyn</a:t>
            </a:r>
            <a:r>
              <a:rPr lang="pl-PL" altLang="it-IT" sz="1800">
                <a:solidFill>
                  <a:schemeClr val="accent2"/>
                </a:solidFill>
              </a:rPr>
              <a:t>, a nie tylko opisu</a:t>
            </a:r>
            <a:r>
              <a:rPr lang="pl-PL" altLang="it-IT" sz="1600">
                <a:solidFill>
                  <a:schemeClr val="accent2"/>
                </a:solidFill>
              </a:rPr>
              <a:t>  </a:t>
            </a:r>
            <a:endParaRPr lang="en-AU" altLang="it-IT" sz="1600">
              <a:solidFill>
                <a:schemeClr val="accent2"/>
              </a:solidFill>
            </a:endParaRPr>
          </a:p>
        </p:txBody>
      </p:sp>
    </p:spTree>
    <p:extLst>
      <p:ext uri="{BB962C8B-B14F-4D97-AF65-F5344CB8AC3E}">
        <p14:creationId xmlns:p14="http://schemas.microsoft.com/office/powerpoint/2010/main" val="2740441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xmlns="" id="{9C410B1C-8467-F873-9608-A042CAD2BAAB}"/>
              </a:ext>
            </a:extLst>
          </p:cNvPr>
          <p:cNvSpPr>
            <a:spLocks noGrp="1" noChangeArrowheads="1"/>
          </p:cNvSpPr>
          <p:nvPr>
            <p:ph type="ctrTitle"/>
          </p:nvPr>
        </p:nvSpPr>
        <p:spPr>
          <a:xfrm>
            <a:off x="215900" y="188913"/>
            <a:ext cx="8928100" cy="722312"/>
          </a:xfrm>
        </p:spPr>
        <p:txBody>
          <a:bodyPr anchor="ctr"/>
          <a:lstStyle/>
          <a:p>
            <a:pPr eaLnBrk="1" hangingPunct="1"/>
            <a:r>
              <a:rPr lang="pl-PL" altLang="it-IT" sz="3200"/>
              <a:t>Copernicus system: planets move around Sun</a:t>
            </a:r>
            <a:endParaRPr lang="en-AU" altLang="it-IT" sz="3600"/>
          </a:p>
        </p:txBody>
      </p:sp>
      <p:sp>
        <p:nvSpPr>
          <p:cNvPr id="28675" name="Text Box 3">
            <a:extLst>
              <a:ext uri="{FF2B5EF4-FFF2-40B4-BE49-F238E27FC236}">
                <a16:creationId xmlns:a16="http://schemas.microsoft.com/office/drawing/2014/main" xmlns="" id="{5B0C9100-A019-B0EE-4721-1D87DC5605B2}"/>
              </a:ext>
            </a:extLst>
          </p:cNvPr>
          <p:cNvSpPr txBox="1">
            <a:spLocks noChangeArrowheads="1"/>
          </p:cNvSpPr>
          <p:nvPr/>
        </p:nvSpPr>
        <p:spPr bwMode="auto">
          <a:xfrm>
            <a:off x="395288" y="1293813"/>
            <a:ext cx="3662362" cy="470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rgbClr val="333399"/>
                </a:solidFill>
              </a:rPr>
              <a:t>Sol</a:t>
            </a:r>
          </a:p>
          <a:p>
            <a:pPr>
              <a:spcBef>
                <a:spcPct val="0"/>
              </a:spcBef>
              <a:buFontTx/>
              <a:buNone/>
            </a:pPr>
            <a:endParaRPr lang="it-IT" altLang="it-IT" sz="2000">
              <a:solidFill>
                <a:srgbClr val="333399"/>
              </a:solidFill>
            </a:endParaRPr>
          </a:p>
          <a:p>
            <a:pPr>
              <a:spcBef>
                <a:spcPct val="0"/>
              </a:spcBef>
              <a:buFontTx/>
              <a:buNone/>
            </a:pPr>
            <a:r>
              <a:rPr lang="pl-PL" altLang="it-IT" sz="2000">
                <a:solidFill>
                  <a:srgbClr val="333399"/>
                </a:solidFill>
              </a:rPr>
              <a:t>Merc</a:t>
            </a:r>
            <a:r>
              <a:rPr lang="it-IT" altLang="it-IT" sz="2000">
                <a:solidFill>
                  <a:srgbClr val="333399"/>
                </a:solidFill>
              </a:rPr>
              <a:t> XXC </a:t>
            </a:r>
            <a:r>
              <a:rPr lang="pl-PL" altLang="it-IT" sz="2000">
                <a:solidFill>
                  <a:srgbClr val="333399"/>
                </a:solidFill>
              </a:rPr>
              <a:t>d</a:t>
            </a:r>
            <a:r>
              <a:rPr lang="it-IT" altLang="it-IT" sz="2000">
                <a:solidFill>
                  <a:srgbClr val="333399"/>
                </a:solidFill>
              </a:rPr>
              <a:t>ias</a:t>
            </a:r>
            <a:endParaRPr lang="pl-PL" altLang="it-IT" sz="2000">
              <a:solidFill>
                <a:srgbClr val="333399"/>
              </a:solidFill>
            </a:endParaRPr>
          </a:p>
          <a:p>
            <a:pPr>
              <a:spcBef>
                <a:spcPct val="0"/>
              </a:spcBef>
              <a:buFontTx/>
              <a:buNone/>
            </a:pPr>
            <a:endParaRPr lang="pl-PL" altLang="it-IT" sz="2000">
              <a:solidFill>
                <a:srgbClr val="333399"/>
              </a:solidFill>
            </a:endParaRPr>
          </a:p>
          <a:p>
            <a:pPr>
              <a:spcBef>
                <a:spcPct val="0"/>
              </a:spcBef>
              <a:buFontTx/>
              <a:buNone/>
            </a:pPr>
            <a:r>
              <a:rPr lang="pl-PL" altLang="it-IT" sz="2000">
                <a:solidFill>
                  <a:srgbClr val="333399"/>
                </a:solidFill>
              </a:rPr>
              <a:t>Ven</a:t>
            </a:r>
            <a:r>
              <a:rPr lang="it-IT" altLang="it-IT" sz="2000">
                <a:solidFill>
                  <a:srgbClr val="333399"/>
                </a:solidFill>
              </a:rPr>
              <a:t>ere</a:t>
            </a:r>
            <a:r>
              <a:rPr lang="pl-PL" altLang="it-IT" sz="2000">
                <a:solidFill>
                  <a:srgbClr val="333399"/>
                </a:solidFill>
              </a:rPr>
              <a:t> </a:t>
            </a:r>
            <a:r>
              <a:rPr lang="it-IT" altLang="it-IT" sz="2000">
                <a:solidFill>
                  <a:srgbClr val="333399"/>
                </a:solidFill>
              </a:rPr>
              <a:t>nove mesi revolutio</a:t>
            </a:r>
            <a:endParaRPr lang="pl-PL" altLang="it-IT" sz="2000">
              <a:solidFill>
                <a:srgbClr val="333399"/>
              </a:solidFill>
            </a:endParaRPr>
          </a:p>
          <a:p>
            <a:pPr>
              <a:spcBef>
                <a:spcPct val="0"/>
              </a:spcBef>
              <a:buFontTx/>
              <a:buNone/>
            </a:pPr>
            <a:endParaRPr lang="it-IT" altLang="it-IT" sz="2000">
              <a:solidFill>
                <a:srgbClr val="333399"/>
              </a:solidFill>
            </a:endParaRPr>
          </a:p>
          <a:p>
            <a:pPr>
              <a:spcBef>
                <a:spcPct val="0"/>
              </a:spcBef>
              <a:buFontTx/>
              <a:buNone/>
            </a:pPr>
            <a:r>
              <a:rPr lang="it-IT" altLang="it-IT" sz="2000">
                <a:solidFill>
                  <a:srgbClr val="333399"/>
                </a:solidFill>
              </a:rPr>
              <a:t>Tellurus un anno revolutio </a:t>
            </a:r>
          </a:p>
          <a:p>
            <a:pPr>
              <a:spcBef>
                <a:spcPct val="0"/>
              </a:spcBef>
              <a:buFontTx/>
              <a:buNone/>
            </a:pPr>
            <a:endParaRPr lang="pl-PL" altLang="it-IT" sz="2000">
              <a:solidFill>
                <a:srgbClr val="333399"/>
              </a:solidFill>
            </a:endParaRPr>
          </a:p>
          <a:p>
            <a:pPr>
              <a:spcBef>
                <a:spcPct val="0"/>
              </a:spcBef>
              <a:buFontTx/>
              <a:buNone/>
            </a:pPr>
            <a:r>
              <a:rPr lang="it-IT" altLang="it-IT" sz="2000">
                <a:solidFill>
                  <a:srgbClr val="333399"/>
                </a:solidFill>
              </a:rPr>
              <a:t>Marte bi-anno revolutio</a:t>
            </a:r>
          </a:p>
          <a:p>
            <a:pPr>
              <a:spcBef>
                <a:spcPct val="0"/>
              </a:spcBef>
              <a:buFontTx/>
              <a:buNone/>
            </a:pPr>
            <a:endParaRPr lang="it-IT" altLang="it-IT" sz="2000">
              <a:solidFill>
                <a:srgbClr val="333399"/>
              </a:solidFill>
            </a:endParaRPr>
          </a:p>
          <a:p>
            <a:pPr>
              <a:spcBef>
                <a:spcPct val="0"/>
              </a:spcBef>
              <a:buFontTx/>
              <a:buNone/>
            </a:pPr>
            <a:r>
              <a:rPr lang="it-IT" altLang="it-IT" sz="2000">
                <a:solidFill>
                  <a:srgbClr val="333399"/>
                </a:solidFill>
              </a:rPr>
              <a:t>Iovis XIJ anni revolutio</a:t>
            </a:r>
          </a:p>
          <a:p>
            <a:pPr>
              <a:spcBef>
                <a:spcPct val="0"/>
              </a:spcBef>
              <a:buFontTx/>
              <a:buNone/>
            </a:pPr>
            <a:endParaRPr lang="pl-PL" altLang="it-IT" sz="2000">
              <a:solidFill>
                <a:srgbClr val="333399"/>
              </a:solidFill>
            </a:endParaRPr>
          </a:p>
          <a:p>
            <a:pPr>
              <a:spcBef>
                <a:spcPct val="0"/>
              </a:spcBef>
              <a:buFontTx/>
              <a:buNone/>
            </a:pPr>
            <a:r>
              <a:rPr lang="pl-PL" altLang="it-IT" sz="2000">
                <a:solidFill>
                  <a:srgbClr val="333399"/>
                </a:solidFill>
              </a:rPr>
              <a:t>Saturn</a:t>
            </a:r>
            <a:r>
              <a:rPr lang="it-IT" altLang="it-IT" sz="2000">
                <a:solidFill>
                  <a:srgbClr val="333399"/>
                </a:solidFill>
              </a:rPr>
              <a:t>us</a:t>
            </a:r>
            <a:r>
              <a:rPr lang="pl-PL" altLang="it-IT" sz="2000">
                <a:solidFill>
                  <a:srgbClr val="333399"/>
                </a:solidFill>
              </a:rPr>
              <a:t>: </a:t>
            </a:r>
            <a:r>
              <a:rPr lang="it-IT" altLang="it-IT" sz="2000">
                <a:solidFill>
                  <a:srgbClr val="333399"/>
                </a:solidFill>
              </a:rPr>
              <a:t>XXX anno revolutio</a:t>
            </a:r>
          </a:p>
          <a:p>
            <a:pPr>
              <a:spcBef>
                <a:spcPct val="0"/>
              </a:spcBef>
              <a:buFontTx/>
              <a:buNone/>
            </a:pPr>
            <a:endParaRPr lang="it-IT" altLang="it-IT" sz="2000">
              <a:solidFill>
                <a:srgbClr val="333399"/>
              </a:solidFill>
            </a:endParaRPr>
          </a:p>
          <a:p>
            <a:pPr>
              <a:spcBef>
                <a:spcPct val="0"/>
              </a:spcBef>
              <a:buFontTx/>
              <a:buNone/>
            </a:pPr>
            <a:r>
              <a:rPr lang="it-IT" altLang="it-IT" sz="2000">
                <a:solidFill>
                  <a:srgbClr val="333399"/>
                </a:solidFill>
              </a:rPr>
              <a:t>Stelle fisse sfera immobile</a:t>
            </a:r>
            <a:endParaRPr lang="pl-PL" altLang="it-IT" sz="2200">
              <a:solidFill>
                <a:srgbClr val="333399"/>
              </a:solidFill>
            </a:endParaRPr>
          </a:p>
        </p:txBody>
      </p:sp>
      <p:pic>
        <p:nvPicPr>
          <p:cNvPr id="28676" name="Picture 4">
            <a:extLst>
              <a:ext uri="{FF2B5EF4-FFF2-40B4-BE49-F238E27FC236}">
                <a16:creationId xmlns:a16="http://schemas.microsoft.com/office/drawing/2014/main" xmlns="" id="{8B2B1131-76BC-5C87-694C-8489D65C18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9888" y="1076325"/>
            <a:ext cx="4738687"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 Box 5">
            <a:extLst>
              <a:ext uri="{FF2B5EF4-FFF2-40B4-BE49-F238E27FC236}">
                <a16:creationId xmlns:a16="http://schemas.microsoft.com/office/drawing/2014/main" xmlns="" id="{44E9A531-59A1-464B-C834-2205D038FD10}"/>
              </a:ext>
            </a:extLst>
          </p:cNvPr>
          <p:cNvSpPr txBox="1">
            <a:spLocks noChangeArrowheads="1"/>
          </p:cNvSpPr>
          <p:nvPr/>
        </p:nvSpPr>
        <p:spPr bwMode="auto">
          <a:xfrm>
            <a:off x="2892425" y="6076950"/>
            <a:ext cx="59118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en-AU" altLang="it-IT" sz="1600" i="1">
                <a:solidFill>
                  <a:srgbClr val="0033CC"/>
                </a:solidFill>
              </a:rPr>
              <a:t>De revolutionibus orbium coelestits,  </a:t>
            </a:r>
            <a:r>
              <a:rPr lang="en-AU" altLang="it-IT" sz="1600">
                <a:solidFill>
                  <a:srgbClr val="0033CC"/>
                </a:solidFill>
              </a:rPr>
              <a:t>Norymberga, 1543, str. 16</a:t>
            </a:r>
            <a:endParaRPr lang="en-AU" altLang="it-IT" sz="1600" i="1">
              <a:solidFill>
                <a:srgbClr val="0033CC"/>
              </a:solidFill>
            </a:endParaRPr>
          </a:p>
        </p:txBody>
      </p:sp>
    </p:spTree>
    <p:extLst>
      <p:ext uri="{BB962C8B-B14F-4D97-AF65-F5344CB8AC3E}">
        <p14:creationId xmlns:p14="http://schemas.microsoft.com/office/powerpoint/2010/main" val="3368435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xmlns="" id="{00A1E86E-5EB9-F463-2030-FB72F438C738}"/>
              </a:ext>
            </a:extLst>
          </p:cNvPr>
          <p:cNvSpPr>
            <a:spLocks noGrp="1" noChangeArrowheads="1"/>
          </p:cNvSpPr>
          <p:nvPr>
            <p:ph type="title"/>
          </p:nvPr>
        </p:nvSpPr>
        <p:spPr/>
        <p:txBody>
          <a:bodyPr/>
          <a:lstStyle/>
          <a:p>
            <a:r>
              <a:rPr lang="pl-PL" altLang="it-IT" sz="3200"/>
              <a:t>Uzasadnienie </a:t>
            </a:r>
            <a:r>
              <a:rPr lang="pl-PL" altLang="it-IT" sz="3200">
                <a:solidFill>
                  <a:srgbClr val="FF0000"/>
                </a:solidFill>
              </a:rPr>
              <a:t>trojakiego</a:t>
            </a:r>
            <a:r>
              <a:rPr lang="pl-PL" altLang="it-IT" sz="3200"/>
              <a:t> ruchu Ziemi</a:t>
            </a:r>
            <a:endParaRPr lang="en-AU" altLang="it-IT" sz="3200"/>
          </a:p>
        </p:txBody>
      </p:sp>
      <p:sp>
        <p:nvSpPr>
          <p:cNvPr id="30723" name="Rectangle 3">
            <a:extLst>
              <a:ext uri="{FF2B5EF4-FFF2-40B4-BE49-F238E27FC236}">
                <a16:creationId xmlns:a16="http://schemas.microsoft.com/office/drawing/2014/main" xmlns="" id="{ED78E5DC-FBAB-60AE-C489-C5186D9D821C}"/>
              </a:ext>
            </a:extLst>
          </p:cNvPr>
          <p:cNvSpPr>
            <a:spLocks noGrp="1" noChangeArrowheads="1"/>
          </p:cNvSpPr>
          <p:nvPr>
            <p:ph type="body" idx="1"/>
          </p:nvPr>
        </p:nvSpPr>
        <p:spPr>
          <a:xfrm>
            <a:off x="457200" y="1557338"/>
            <a:ext cx="8229600" cy="5589587"/>
          </a:xfrm>
        </p:spPr>
        <p:txBody>
          <a:bodyPr/>
          <a:lstStyle/>
          <a:p>
            <a:pPr>
              <a:buFontTx/>
              <a:buNone/>
            </a:pPr>
            <a:r>
              <a:rPr lang="pl-PL" altLang="it-IT" sz="2000"/>
              <a:t>W ogóle trzeba przyjąć, że jest on [ruch Ziemi] trojaki. Pierwszy, który Grecy – jak powiedzieliśmy – nazywają </a:t>
            </a:r>
            <a:r>
              <a:rPr lang="pl-PL" altLang="it-IT" sz="2000" i="1"/>
              <a:t>nychtomerinos</a:t>
            </a:r>
            <a:r>
              <a:rPr lang="pl-PL" altLang="it-IT" sz="2000"/>
              <a:t>, to jest ruchem noco-dziennym [dobowym], jest obrotem swoistym dla dnia i nocy, dokonującym się dookoła osi ziemskiej z zachodu na wschód, wobec czego ma się wrażenie, że świat obraca się w przeciwnym kierunku.</a:t>
            </a:r>
          </a:p>
          <a:p>
            <a:pPr>
              <a:buFontTx/>
              <a:buNone/>
            </a:pPr>
            <a:r>
              <a:rPr lang="pl-PL" altLang="it-IT" sz="2000"/>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a:buFontTx/>
              <a:buNone/>
            </a:pPr>
            <a:r>
              <a:rPr lang="pl-PL" altLang="it-IT" sz="2000"/>
              <a:t>Z kolei zatem idzie ruch nachylenia jako trzeci ruch</a:t>
            </a:r>
          </a:p>
          <a:p>
            <a:pPr>
              <a:buFontTx/>
              <a:buNone/>
            </a:pPr>
            <a:endParaRPr lang="en-AU" altLang="it-IT" sz="2000"/>
          </a:p>
        </p:txBody>
      </p:sp>
    </p:spTree>
    <p:extLst>
      <p:ext uri="{BB962C8B-B14F-4D97-AF65-F5344CB8AC3E}">
        <p14:creationId xmlns:p14="http://schemas.microsoft.com/office/powerpoint/2010/main" val="1622839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626" name="Picture 10" descr="Doodle for Nicolaus Copernicus">
            <a:extLst>
              <a:ext uri="{FF2B5EF4-FFF2-40B4-BE49-F238E27FC236}">
                <a16:creationId xmlns:a16="http://schemas.microsoft.com/office/drawing/2014/main" xmlns="" id="{F9D81AFD-375C-AA9A-A59D-28A6DD5A06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0"/>
            <a:ext cx="4067175"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xmlns="" id="{DFFB98E5-901E-DB5F-1959-1E1B982E0473}"/>
              </a:ext>
            </a:extLst>
          </p:cNvPr>
          <p:cNvSpPr>
            <a:spLocks noGrp="1" noChangeArrowheads="1"/>
          </p:cNvSpPr>
          <p:nvPr>
            <p:ph type="title"/>
          </p:nvPr>
        </p:nvSpPr>
        <p:spPr>
          <a:xfrm>
            <a:off x="-1331913" y="188913"/>
            <a:ext cx="8229601" cy="1143000"/>
          </a:xfrm>
        </p:spPr>
        <p:txBody>
          <a:bodyPr/>
          <a:lstStyle/>
          <a:p>
            <a:r>
              <a:rPr lang="it-IT" altLang="it-IT" sz="3600"/>
              <a:t>I due sistemi più grandi
</a:t>
            </a:r>
            <a:endParaRPr lang="en-AU" altLang="it-IT" sz="3600"/>
          </a:p>
        </p:txBody>
      </p:sp>
      <p:pic>
        <p:nvPicPr>
          <p:cNvPr id="26628" name="Picture 5">
            <a:extLst>
              <a:ext uri="{FF2B5EF4-FFF2-40B4-BE49-F238E27FC236}">
                <a16:creationId xmlns:a16="http://schemas.microsoft.com/office/drawing/2014/main" xmlns="" id="{A85E70AF-D230-D014-21A8-258EFBC6BD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463" y="2781300"/>
            <a:ext cx="4176712"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 Box 6">
            <a:extLst>
              <a:ext uri="{FF2B5EF4-FFF2-40B4-BE49-F238E27FC236}">
                <a16:creationId xmlns:a16="http://schemas.microsoft.com/office/drawing/2014/main" xmlns="" id="{775FF4CC-A9E7-110A-1129-6B7A3C784FE7}"/>
              </a:ext>
            </a:extLst>
          </p:cNvPr>
          <p:cNvSpPr txBox="1">
            <a:spLocks noChangeArrowheads="1"/>
          </p:cNvSpPr>
          <p:nvPr/>
        </p:nvSpPr>
        <p:spPr bwMode="auto">
          <a:xfrm>
            <a:off x="323850" y="6308725"/>
            <a:ext cx="52324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000000"/>
                </a:solidFill>
              </a:rPr>
              <a:t>Castello Brianza, 17.06.2011, </a:t>
            </a:r>
            <a:r>
              <a:rPr lang="it-IT" altLang="it-IT" sz="1800">
                <a:solidFill>
                  <a:srgbClr val="000000"/>
                </a:solidFill>
              </a:rPr>
              <a:t>foto</a:t>
            </a:r>
            <a:r>
              <a:rPr lang="pl-PL" altLang="it-IT" sz="1800">
                <a:solidFill>
                  <a:srgbClr val="000000"/>
                </a:solidFill>
              </a:rPr>
              <a:t> Maria Karwasz</a:t>
            </a:r>
            <a:endParaRPr lang="en-AU" altLang="it-IT" sz="1800">
              <a:solidFill>
                <a:srgbClr val="000000"/>
              </a:solidFill>
            </a:endParaRPr>
          </a:p>
        </p:txBody>
      </p:sp>
      <p:pic>
        <p:nvPicPr>
          <p:cNvPr id="26630" name="Picture 7">
            <a:extLst>
              <a:ext uri="{FF2B5EF4-FFF2-40B4-BE49-F238E27FC236}">
                <a16:creationId xmlns:a16="http://schemas.microsoft.com/office/drawing/2014/main" xmlns="" id="{C55A92A0-BBAD-D334-5645-E41B42C97CD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825" y="2852738"/>
            <a:ext cx="4356100"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Rectangle 11">
            <a:extLst>
              <a:ext uri="{FF2B5EF4-FFF2-40B4-BE49-F238E27FC236}">
                <a16:creationId xmlns:a16="http://schemas.microsoft.com/office/drawing/2014/main" xmlns="" id="{AF91548D-C9DD-0CA4-7E7B-C2CD165A5B70}"/>
              </a:ext>
            </a:extLst>
          </p:cNvPr>
          <p:cNvSpPr>
            <a:spLocks noChangeArrowheads="1"/>
          </p:cNvSpPr>
          <p:nvPr/>
        </p:nvSpPr>
        <p:spPr bwMode="auto">
          <a:xfrm>
            <a:off x="4787900" y="2303463"/>
            <a:ext cx="39909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000">
                <a:solidFill>
                  <a:srgbClr val="000000"/>
                </a:solidFill>
              </a:rPr>
              <a:t>http</a:t>
            </a:r>
            <a:r>
              <a:rPr lang="en-AU" altLang="it-IT" sz="1000">
                <a:solidFill>
                  <a:srgbClr val="000000"/>
                </a:solidFill>
              </a:rPr>
              <a:t>s://dribbble.com/shots/5780069-Doodle-for-Nicolaus-Copernicus</a:t>
            </a:r>
          </a:p>
        </p:txBody>
      </p:sp>
    </p:spTree>
    <p:extLst>
      <p:ext uri="{BB962C8B-B14F-4D97-AF65-F5344CB8AC3E}">
        <p14:creationId xmlns:p14="http://schemas.microsoft.com/office/powerpoint/2010/main" val="28226512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xmlns="" id="{00A1E86E-5EB9-F463-2030-FB72F438C738}"/>
              </a:ext>
            </a:extLst>
          </p:cNvPr>
          <p:cNvSpPr>
            <a:spLocks noGrp="1" noChangeArrowheads="1"/>
          </p:cNvSpPr>
          <p:nvPr>
            <p:ph type="title"/>
          </p:nvPr>
        </p:nvSpPr>
        <p:spPr/>
        <p:txBody>
          <a:bodyPr/>
          <a:lstStyle/>
          <a:p>
            <a:r>
              <a:rPr lang="pl-PL" altLang="it-IT" sz="3200"/>
              <a:t>Uzasadnienie </a:t>
            </a:r>
            <a:r>
              <a:rPr lang="pl-PL" altLang="it-IT" sz="3200">
                <a:solidFill>
                  <a:srgbClr val="FF0000"/>
                </a:solidFill>
              </a:rPr>
              <a:t>trojakiego</a:t>
            </a:r>
            <a:r>
              <a:rPr lang="pl-PL" altLang="it-IT" sz="3200"/>
              <a:t> ruchu Ziemi</a:t>
            </a:r>
            <a:endParaRPr lang="en-AU" altLang="it-IT" sz="3200"/>
          </a:p>
        </p:txBody>
      </p:sp>
      <p:sp>
        <p:nvSpPr>
          <p:cNvPr id="30723" name="Rectangle 3">
            <a:extLst>
              <a:ext uri="{FF2B5EF4-FFF2-40B4-BE49-F238E27FC236}">
                <a16:creationId xmlns:a16="http://schemas.microsoft.com/office/drawing/2014/main" xmlns="" id="{ED78E5DC-FBAB-60AE-C489-C5186D9D821C}"/>
              </a:ext>
            </a:extLst>
          </p:cNvPr>
          <p:cNvSpPr>
            <a:spLocks noGrp="1" noChangeArrowheads="1"/>
          </p:cNvSpPr>
          <p:nvPr>
            <p:ph type="body" idx="1"/>
          </p:nvPr>
        </p:nvSpPr>
        <p:spPr>
          <a:xfrm>
            <a:off x="457200" y="1557338"/>
            <a:ext cx="8229600" cy="5589587"/>
          </a:xfrm>
        </p:spPr>
        <p:txBody>
          <a:bodyPr/>
          <a:lstStyle/>
          <a:p>
            <a:pPr>
              <a:buFontTx/>
              <a:buNone/>
            </a:pPr>
            <a:r>
              <a:rPr lang="pl-PL" altLang="it-IT" sz="2000"/>
              <a:t>W ogóle trzeba przyjąć, że jest on [ruch Ziemi] trojaki. Pierwszy, który Grecy – jak powiedzieliśmy – nazywają </a:t>
            </a:r>
            <a:r>
              <a:rPr lang="pl-PL" altLang="it-IT" sz="2000" i="1"/>
              <a:t>nychtomerinos</a:t>
            </a:r>
            <a:r>
              <a:rPr lang="pl-PL" altLang="it-IT" sz="2000"/>
              <a:t>, to jest ruchem noco-dziennym [dobowym], jest obrotem swoistym dla dnia i nocy, dokonującym się dookoła osi ziemskiej z zachodu na wschód, wobec czego ma się wrażenie, że świat obraca się w przeciwnym kierunku.</a:t>
            </a:r>
          </a:p>
          <a:p>
            <a:pPr>
              <a:buFontTx/>
              <a:buNone/>
            </a:pPr>
            <a:r>
              <a:rPr lang="pl-PL" altLang="it-IT" sz="2000"/>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a:buFontTx/>
              <a:buNone/>
            </a:pPr>
            <a:r>
              <a:rPr lang="pl-PL" altLang="it-IT" sz="2000"/>
              <a:t>Z kolei zatem idzie ruch nachylenia jako trzeci ruch</a:t>
            </a:r>
          </a:p>
          <a:p>
            <a:pPr>
              <a:buFontTx/>
              <a:buNone/>
            </a:pPr>
            <a:endParaRPr lang="en-AU" altLang="it-IT" sz="2000"/>
          </a:p>
        </p:txBody>
      </p:sp>
    </p:spTree>
    <p:extLst>
      <p:ext uri="{BB962C8B-B14F-4D97-AF65-F5344CB8AC3E}">
        <p14:creationId xmlns:p14="http://schemas.microsoft.com/office/powerpoint/2010/main" val="3946101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7">
            <a:extLst>
              <a:ext uri="{FF2B5EF4-FFF2-40B4-BE49-F238E27FC236}">
                <a16:creationId xmlns:a16="http://schemas.microsoft.com/office/drawing/2014/main" xmlns="" id="{0975E3D0-4D7B-2DF7-6D15-B4DD6D15C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88" y="3573463"/>
            <a:ext cx="76581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2">
            <a:extLst>
              <a:ext uri="{FF2B5EF4-FFF2-40B4-BE49-F238E27FC236}">
                <a16:creationId xmlns:a16="http://schemas.microsoft.com/office/drawing/2014/main" xmlns="" id="{0EFE24E7-FA93-60BB-DE09-9CD7E404E9A3}"/>
              </a:ext>
            </a:extLst>
          </p:cNvPr>
          <p:cNvSpPr>
            <a:spLocks noGrp="1" noChangeArrowheads="1"/>
          </p:cNvSpPr>
          <p:nvPr>
            <p:ph type="ctrTitle"/>
          </p:nvPr>
        </p:nvSpPr>
        <p:spPr>
          <a:xfrm>
            <a:off x="215900" y="-242888"/>
            <a:ext cx="8928100" cy="1470026"/>
          </a:xfrm>
        </p:spPr>
        <p:txBody>
          <a:bodyPr anchor="ctr"/>
          <a:lstStyle/>
          <a:p>
            <a:pPr eaLnBrk="1" hangingPunct="1"/>
            <a:r>
              <a:rPr lang="pl-PL" altLang="it-IT" sz="3600" i="1"/>
              <a:t>De revolutionibus</a:t>
            </a:r>
            <a:endParaRPr lang="en-AU" altLang="it-IT" sz="4400"/>
          </a:p>
        </p:txBody>
      </p:sp>
      <p:sp>
        <p:nvSpPr>
          <p:cNvPr id="10244" name="Text Box 4">
            <a:extLst>
              <a:ext uri="{FF2B5EF4-FFF2-40B4-BE49-F238E27FC236}">
                <a16:creationId xmlns:a16="http://schemas.microsoft.com/office/drawing/2014/main" xmlns="" id="{FBAB44C1-4D06-2B3E-CCF9-4FEF3539474B}"/>
              </a:ext>
            </a:extLst>
          </p:cNvPr>
          <p:cNvSpPr txBox="1">
            <a:spLocks noChangeArrowheads="1"/>
          </p:cNvSpPr>
          <p:nvPr/>
        </p:nvSpPr>
        <p:spPr bwMode="auto">
          <a:xfrm>
            <a:off x="395288" y="6583363"/>
            <a:ext cx="74374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1200">
                <a:solidFill>
                  <a:srgbClr val="003300"/>
                </a:solidFill>
              </a:rPr>
              <a:t>http://kpbc.umk.pl/dlibra/applet?content_url=/Content/40131/Licencje_039_09.djvu&amp;handler=djvu&amp;sec=false</a:t>
            </a:r>
          </a:p>
        </p:txBody>
      </p:sp>
      <p:sp>
        <p:nvSpPr>
          <p:cNvPr id="10245" name="Line 5">
            <a:extLst>
              <a:ext uri="{FF2B5EF4-FFF2-40B4-BE49-F238E27FC236}">
                <a16:creationId xmlns:a16="http://schemas.microsoft.com/office/drawing/2014/main" xmlns="" id="{872BF186-4444-A1B3-0A50-5BEDCA548C95}"/>
              </a:ext>
            </a:extLst>
          </p:cNvPr>
          <p:cNvSpPr>
            <a:spLocks noChangeShapeType="1"/>
          </p:cNvSpPr>
          <p:nvPr/>
        </p:nvSpPr>
        <p:spPr bwMode="auto">
          <a:xfrm>
            <a:off x="9080500" y="404813"/>
            <a:ext cx="331311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solidFill>
                <a:srgbClr val="000000"/>
              </a:solidFill>
            </a:endParaRPr>
          </a:p>
        </p:txBody>
      </p:sp>
      <p:pic>
        <p:nvPicPr>
          <p:cNvPr id="195590" name="Picture 6">
            <a:extLst>
              <a:ext uri="{FF2B5EF4-FFF2-40B4-BE49-F238E27FC236}">
                <a16:creationId xmlns:a16="http://schemas.microsoft.com/office/drawing/2014/main" xmlns="" id="{3753EA89-AE22-85E8-29DC-B1637E36EA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76327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63597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nodeType="clickEffect">
                                  <p:stCondLst>
                                    <p:cond delay="0"/>
                                  </p:stCondLst>
                                  <p:childTnLst>
                                    <p:animEffect transition="out" filter="blinds(horizontal)">
                                      <p:cBhvr>
                                        <p:cTn id="6" dur="500"/>
                                        <p:tgtEl>
                                          <p:spTgt spid="195590"/>
                                        </p:tgtEl>
                                      </p:cBhvr>
                                    </p:animEffect>
                                    <p:set>
                                      <p:cBhvr>
                                        <p:cTn id="7" dur="1" fill="hold">
                                          <p:stCondLst>
                                            <p:cond delay="499"/>
                                          </p:stCondLst>
                                        </p:cTn>
                                        <p:tgtEl>
                                          <p:spTgt spid="1955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xmlns="" id="{7B765CFD-3195-3445-0B98-D32A24EDF2D5}"/>
              </a:ext>
            </a:extLst>
          </p:cNvPr>
          <p:cNvSpPr>
            <a:spLocks noGrp="1"/>
          </p:cNvSpPr>
          <p:nvPr>
            <p:ph type="title"/>
          </p:nvPr>
        </p:nvSpPr>
        <p:spPr>
          <a:xfrm>
            <a:off x="-141791" y="-266553"/>
            <a:ext cx="9427579" cy="1043940"/>
          </a:xfrm>
        </p:spPr>
        <p:txBody>
          <a:bodyPr/>
          <a:lstStyle/>
          <a:p>
            <a:r>
              <a:rPr lang="pl-PL" sz="2800" b="1" dirty="0"/>
              <a:t>Kosmiczne osiągnięcia ludzkości</a:t>
            </a:r>
          </a:p>
        </p:txBody>
      </p:sp>
      <p:grpSp>
        <p:nvGrpSpPr>
          <p:cNvPr id="10" name="Grupa 9">
            <a:extLst>
              <a:ext uri="{FF2B5EF4-FFF2-40B4-BE49-F238E27FC236}">
                <a16:creationId xmlns:a16="http://schemas.microsoft.com/office/drawing/2014/main" xmlns="" id="{BD541740-308F-3FBC-EE8C-22936AD3FB0C}"/>
              </a:ext>
            </a:extLst>
          </p:cNvPr>
          <p:cNvGrpSpPr/>
          <p:nvPr/>
        </p:nvGrpSpPr>
        <p:grpSpPr>
          <a:xfrm>
            <a:off x="111404" y="676938"/>
            <a:ext cx="2558007" cy="2219851"/>
            <a:chOff x="100313" y="1254130"/>
            <a:chExt cx="2558007" cy="2219851"/>
          </a:xfrm>
        </p:grpSpPr>
        <p:pic>
          <p:nvPicPr>
            <p:cNvPr id="6" name="Obraz 5">
              <a:extLst>
                <a:ext uri="{FF2B5EF4-FFF2-40B4-BE49-F238E27FC236}">
                  <a16:creationId xmlns:a16="http://schemas.microsoft.com/office/drawing/2014/main" xmlns="" id="{9A6E1553-7843-64C2-30C1-644355896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761" y="1561907"/>
              <a:ext cx="2110451" cy="1582838"/>
            </a:xfrm>
            <a:prstGeom prst="rect">
              <a:avLst/>
            </a:prstGeom>
          </p:spPr>
        </p:pic>
        <p:sp>
          <p:nvSpPr>
            <p:cNvPr id="7" name="pole tekstowe 6">
              <a:extLst>
                <a:ext uri="{FF2B5EF4-FFF2-40B4-BE49-F238E27FC236}">
                  <a16:creationId xmlns:a16="http://schemas.microsoft.com/office/drawing/2014/main" xmlns="" id="{1B8F9178-636C-3E4E-2325-12546969230D}"/>
                </a:ext>
              </a:extLst>
            </p:cNvPr>
            <p:cNvSpPr txBox="1"/>
            <p:nvPr/>
          </p:nvSpPr>
          <p:spPr>
            <a:xfrm>
              <a:off x="100313" y="1254130"/>
              <a:ext cx="2558007" cy="307777"/>
            </a:xfrm>
            <a:prstGeom prst="rect">
              <a:avLst/>
            </a:prstGeom>
            <a:noFill/>
          </p:spPr>
          <p:txBody>
            <a:bodyPr wrap="square" rtlCol="0">
              <a:spAutoFit/>
            </a:bodyPr>
            <a:lstStyle/>
            <a:p>
              <a:r>
                <a:rPr lang="pl-PL" sz="1400" dirty="0"/>
                <a:t>Pierwszy sztuczny satelita</a:t>
              </a:r>
            </a:p>
          </p:txBody>
        </p:sp>
        <p:sp>
          <p:nvSpPr>
            <p:cNvPr id="9" name="pole tekstowe 8">
              <a:extLst>
                <a:ext uri="{FF2B5EF4-FFF2-40B4-BE49-F238E27FC236}">
                  <a16:creationId xmlns:a16="http://schemas.microsoft.com/office/drawing/2014/main" xmlns="" id="{62FE04CD-816E-DE59-75F3-CE9A4ED69F18}"/>
                </a:ext>
              </a:extLst>
            </p:cNvPr>
            <p:cNvSpPr txBox="1"/>
            <p:nvPr/>
          </p:nvSpPr>
          <p:spPr>
            <a:xfrm>
              <a:off x="509286" y="3166204"/>
              <a:ext cx="1539433" cy="307777"/>
            </a:xfrm>
            <a:prstGeom prst="rect">
              <a:avLst/>
            </a:prstGeom>
            <a:noFill/>
          </p:spPr>
          <p:txBody>
            <a:bodyPr wrap="square">
              <a:spAutoFit/>
            </a:bodyPr>
            <a:lstStyle/>
            <a:p>
              <a:r>
                <a:rPr lang="pl-PL" sz="1400" dirty="0"/>
                <a:t>Sputnik 1 (1957)</a:t>
              </a:r>
            </a:p>
          </p:txBody>
        </p:sp>
      </p:grpSp>
      <p:grpSp>
        <p:nvGrpSpPr>
          <p:cNvPr id="15" name="Grupa 14">
            <a:extLst>
              <a:ext uri="{FF2B5EF4-FFF2-40B4-BE49-F238E27FC236}">
                <a16:creationId xmlns:a16="http://schemas.microsoft.com/office/drawing/2014/main" xmlns="" id="{468C8546-BE85-82AD-03E8-D664A40C41BB}"/>
              </a:ext>
            </a:extLst>
          </p:cNvPr>
          <p:cNvGrpSpPr/>
          <p:nvPr/>
        </p:nvGrpSpPr>
        <p:grpSpPr>
          <a:xfrm>
            <a:off x="2533889" y="681394"/>
            <a:ext cx="4076218" cy="1890615"/>
            <a:chOff x="2822293" y="1248549"/>
            <a:chExt cx="4076218" cy="1890615"/>
          </a:xfrm>
        </p:grpSpPr>
        <p:pic>
          <p:nvPicPr>
            <p:cNvPr id="12" name="Obraz 11">
              <a:extLst>
                <a:ext uri="{FF2B5EF4-FFF2-40B4-BE49-F238E27FC236}">
                  <a16:creationId xmlns:a16="http://schemas.microsoft.com/office/drawing/2014/main" xmlns="" id="{45BF9243-6E78-AA14-0A42-7AA0D6F86A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6344" y="1556326"/>
              <a:ext cx="2631310" cy="1582838"/>
            </a:xfrm>
            <a:prstGeom prst="rect">
              <a:avLst/>
            </a:prstGeom>
          </p:spPr>
        </p:pic>
        <p:sp>
          <p:nvSpPr>
            <p:cNvPr id="13" name="pole tekstowe 12">
              <a:extLst>
                <a:ext uri="{FF2B5EF4-FFF2-40B4-BE49-F238E27FC236}">
                  <a16:creationId xmlns:a16="http://schemas.microsoft.com/office/drawing/2014/main" xmlns="" id="{A4AB4F22-28A3-B0EF-64F0-57471B71BFAE}"/>
                </a:ext>
              </a:extLst>
            </p:cNvPr>
            <p:cNvSpPr txBox="1"/>
            <p:nvPr/>
          </p:nvSpPr>
          <p:spPr>
            <a:xfrm>
              <a:off x="2822293" y="1248549"/>
              <a:ext cx="4076218" cy="307777"/>
            </a:xfrm>
            <a:prstGeom prst="rect">
              <a:avLst/>
            </a:prstGeom>
            <a:noFill/>
          </p:spPr>
          <p:txBody>
            <a:bodyPr wrap="square" rtlCol="0">
              <a:spAutoFit/>
            </a:bodyPr>
            <a:lstStyle/>
            <a:p>
              <a:r>
                <a:rPr lang="pl-PL" sz="1400" dirty="0"/>
                <a:t>Pierwszy człowiek na orbicie okołoziemskiej</a:t>
              </a:r>
            </a:p>
          </p:txBody>
        </p:sp>
      </p:grpSp>
      <p:sp>
        <p:nvSpPr>
          <p:cNvPr id="14" name="pole tekstowe 13">
            <a:extLst>
              <a:ext uri="{FF2B5EF4-FFF2-40B4-BE49-F238E27FC236}">
                <a16:creationId xmlns:a16="http://schemas.microsoft.com/office/drawing/2014/main" xmlns="" id="{5F33B5AA-D4C9-D891-264F-E07DA776AED4}"/>
              </a:ext>
            </a:extLst>
          </p:cNvPr>
          <p:cNvSpPr txBox="1"/>
          <p:nvPr/>
        </p:nvSpPr>
        <p:spPr>
          <a:xfrm>
            <a:off x="3292994" y="2635114"/>
            <a:ext cx="2558007" cy="307777"/>
          </a:xfrm>
          <a:prstGeom prst="rect">
            <a:avLst/>
          </a:prstGeom>
          <a:noFill/>
        </p:spPr>
        <p:txBody>
          <a:bodyPr wrap="square" rtlCol="0">
            <a:spAutoFit/>
          </a:bodyPr>
          <a:lstStyle/>
          <a:p>
            <a:r>
              <a:rPr lang="pl-PL" sz="1400" dirty="0"/>
              <a:t>Jurij Gagarin (1961)</a:t>
            </a:r>
          </a:p>
        </p:txBody>
      </p:sp>
      <p:grpSp>
        <p:nvGrpSpPr>
          <p:cNvPr id="19" name="Grupa 18">
            <a:extLst>
              <a:ext uri="{FF2B5EF4-FFF2-40B4-BE49-F238E27FC236}">
                <a16:creationId xmlns:a16="http://schemas.microsoft.com/office/drawing/2014/main" xmlns="" id="{6C90AAC2-F1EF-F130-06ED-918BFDB81C0E}"/>
              </a:ext>
            </a:extLst>
          </p:cNvPr>
          <p:cNvGrpSpPr/>
          <p:nvPr/>
        </p:nvGrpSpPr>
        <p:grpSpPr>
          <a:xfrm>
            <a:off x="6748039" y="585331"/>
            <a:ext cx="2284071" cy="2381605"/>
            <a:chOff x="6759614" y="1100241"/>
            <a:chExt cx="2284071" cy="2381605"/>
          </a:xfrm>
        </p:grpSpPr>
        <p:pic>
          <p:nvPicPr>
            <p:cNvPr id="17" name="Obraz 16">
              <a:extLst>
                <a:ext uri="{FF2B5EF4-FFF2-40B4-BE49-F238E27FC236}">
                  <a16:creationId xmlns:a16="http://schemas.microsoft.com/office/drawing/2014/main" xmlns="" id="{7F0A5BCC-9D0F-10D2-701A-C38EF513CE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9614" y="1455283"/>
              <a:ext cx="2026563" cy="2026563"/>
            </a:xfrm>
            <a:prstGeom prst="rect">
              <a:avLst/>
            </a:prstGeom>
          </p:spPr>
        </p:pic>
        <p:sp>
          <p:nvSpPr>
            <p:cNvPr id="18" name="pole tekstowe 17">
              <a:extLst>
                <a:ext uri="{FF2B5EF4-FFF2-40B4-BE49-F238E27FC236}">
                  <a16:creationId xmlns:a16="http://schemas.microsoft.com/office/drawing/2014/main" xmlns="" id="{53430A31-0753-1805-2399-CCB6A099C154}"/>
                </a:ext>
              </a:extLst>
            </p:cNvPr>
            <p:cNvSpPr txBox="1"/>
            <p:nvPr/>
          </p:nvSpPr>
          <p:spPr>
            <a:xfrm>
              <a:off x="6759614" y="1100241"/>
              <a:ext cx="2284071" cy="307777"/>
            </a:xfrm>
            <a:prstGeom prst="rect">
              <a:avLst/>
            </a:prstGeom>
            <a:noFill/>
          </p:spPr>
          <p:txBody>
            <a:bodyPr wrap="square" rtlCol="0">
              <a:spAutoFit/>
            </a:bodyPr>
            <a:lstStyle/>
            <a:p>
              <a:r>
                <a:rPr lang="pl-PL" sz="1400" dirty="0"/>
                <a:t>Lądowanie na księżycu</a:t>
              </a:r>
            </a:p>
          </p:txBody>
        </p:sp>
      </p:grpSp>
      <p:sp>
        <p:nvSpPr>
          <p:cNvPr id="20" name="pole tekstowe 19">
            <a:extLst>
              <a:ext uri="{FF2B5EF4-FFF2-40B4-BE49-F238E27FC236}">
                <a16:creationId xmlns:a16="http://schemas.microsoft.com/office/drawing/2014/main" xmlns="" id="{0868C3AB-30FF-476B-5930-B44792D7B835}"/>
              </a:ext>
            </a:extLst>
          </p:cNvPr>
          <p:cNvSpPr txBox="1"/>
          <p:nvPr/>
        </p:nvSpPr>
        <p:spPr>
          <a:xfrm>
            <a:off x="6835344" y="3014201"/>
            <a:ext cx="2145175" cy="307777"/>
          </a:xfrm>
          <a:prstGeom prst="rect">
            <a:avLst/>
          </a:prstGeom>
          <a:noFill/>
        </p:spPr>
        <p:txBody>
          <a:bodyPr wrap="square" rtlCol="0">
            <a:spAutoFit/>
          </a:bodyPr>
          <a:lstStyle/>
          <a:p>
            <a:r>
              <a:rPr lang="pl-PL" sz="1400" dirty="0"/>
              <a:t>Neil Armstrong (1969)</a:t>
            </a:r>
          </a:p>
        </p:txBody>
      </p:sp>
      <p:grpSp>
        <p:nvGrpSpPr>
          <p:cNvPr id="25" name="Grupa 24">
            <a:extLst>
              <a:ext uri="{FF2B5EF4-FFF2-40B4-BE49-F238E27FC236}">
                <a16:creationId xmlns:a16="http://schemas.microsoft.com/office/drawing/2014/main" xmlns="" id="{4B312C66-87D5-3FA7-5907-B87246AC9147}"/>
              </a:ext>
            </a:extLst>
          </p:cNvPr>
          <p:cNvGrpSpPr/>
          <p:nvPr/>
        </p:nvGrpSpPr>
        <p:grpSpPr>
          <a:xfrm>
            <a:off x="21701" y="3024998"/>
            <a:ext cx="4076217" cy="1873628"/>
            <a:chOff x="167830" y="3796940"/>
            <a:chExt cx="4076217" cy="1873628"/>
          </a:xfrm>
        </p:grpSpPr>
        <p:pic>
          <p:nvPicPr>
            <p:cNvPr id="22" name="Obraz 21">
              <a:extLst>
                <a:ext uri="{FF2B5EF4-FFF2-40B4-BE49-F238E27FC236}">
                  <a16:creationId xmlns:a16="http://schemas.microsoft.com/office/drawing/2014/main" xmlns="" id="{0C0C2C7C-44AD-50AA-94CD-788F153309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082" y="4087731"/>
              <a:ext cx="2558007" cy="1582837"/>
            </a:xfrm>
            <a:prstGeom prst="rect">
              <a:avLst/>
            </a:prstGeom>
          </p:spPr>
        </p:pic>
        <p:sp>
          <p:nvSpPr>
            <p:cNvPr id="24" name="pole tekstowe 23">
              <a:extLst>
                <a:ext uri="{FF2B5EF4-FFF2-40B4-BE49-F238E27FC236}">
                  <a16:creationId xmlns:a16="http://schemas.microsoft.com/office/drawing/2014/main" xmlns="" id="{4852CFB2-097B-A48B-8B0E-77C7538A3EB1}"/>
                </a:ext>
              </a:extLst>
            </p:cNvPr>
            <p:cNvSpPr txBox="1"/>
            <p:nvPr/>
          </p:nvSpPr>
          <p:spPr>
            <a:xfrm>
              <a:off x="167830" y="3796940"/>
              <a:ext cx="4076217" cy="276999"/>
            </a:xfrm>
            <a:prstGeom prst="rect">
              <a:avLst/>
            </a:prstGeom>
            <a:noFill/>
          </p:spPr>
          <p:txBody>
            <a:bodyPr wrap="square" rtlCol="0">
              <a:spAutoFit/>
            </a:bodyPr>
            <a:lstStyle/>
            <a:p>
              <a:r>
                <a:rPr lang="pl-PL" sz="1200" dirty="0"/>
                <a:t>Międzynarodowa stacja kosmiczna (ISS)</a:t>
              </a:r>
            </a:p>
          </p:txBody>
        </p:sp>
      </p:grpSp>
      <p:grpSp>
        <p:nvGrpSpPr>
          <p:cNvPr id="29" name="Grupa 28">
            <a:extLst>
              <a:ext uri="{FF2B5EF4-FFF2-40B4-BE49-F238E27FC236}">
                <a16:creationId xmlns:a16="http://schemas.microsoft.com/office/drawing/2014/main" xmlns="" id="{7C4F200F-9A70-3C1F-58E0-CFA59FF3DFE7}"/>
              </a:ext>
            </a:extLst>
          </p:cNvPr>
          <p:cNvGrpSpPr/>
          <p:nvPr/>
        </p:nvGrpSpPr>
        <p:grpSpPr>
          <a:xfrm>
            <a:off x="5599250" y="3420919"/>
            <a:ext cx="4076217" cy="1998265"/>
            <a:chOff x="2441292" y="3606055"/>
            <a:chExt cx="4076217" cy="1998265"/>
          </a:xfrm>
        </p:grpSpPr>
        <p:pic>
          <p:nvPicPr>
            <p:cNvPr id="27" name="Obraz 26">
              <a:extLst>
                <a:ext uri="{FF2B5EF4-FFF2-40B4-BE49-F238E27FC236}">
                  <a16:creationId xmlns:a16="http://schemas.microsoft.com/office/drawing/2014/main" xmlns="" id="{DCD07472-DAC4-730E-30DF-D3FF120F8D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52893" y="4063500"/>
              <a:ext cx="2053017" cy="1540820"/>
            </a:xfrm>
            <a:prstGeom prst="rect">
              <a:avLst/>
            </a:prstGeom>
          </p:spPr>
        </p:pic>
        <p:sp>
          <p:nvSpPr>
            <p:cNvPr id="28" name="pole tekstowe 27">
              <a:extLst>
                <a:ext uri="{FF2B5EF4-FFF2-40B4-BE49-F238E27FC236}">
                  <a16:creationId xmlns:a16="http://schemas.microsoft.com/office/drawing/2014/main" xmlns="" id="{706F818E-55F3-72A6-6E7E-38773C0FB7F3}"/>
                </a:ext>
              </a:extLst>
            </p:cNvPr>
            <p:cNvSpPr txBox="1"/>
            <p:nvPr/>
          </p:nvSpPr>
          <p:spPr>
            <a:xfrm>
              <a:off x="2441292" y="3606055"/>
              <a:ext cx="4076217" cy="461665"/>
            </a:xfrm>
            <a:prstGeom prst="rect">
              <a:avLst/>
            </a:prstGeom>
            <a:noFill/>
          </p:spPr>
          <p:txBody>
            <a:bodyPr wrap="square" rtlCol="0">
              <a:spAutoFit/>
            </a:bodyPr>
            <a:lstStyle/>
            <a:p>
              <a:pPr algn="ctr"/>
              <a:r>
                <a:rPr lang="pl-PL" sz="1200" dirty="0"/>
                <a:t>Teleskopy i sondy </a:t>
              </a:r>
            </a:p>
            <a:p>
              <a:pPr algn="ctr"/>
              <a:r>
                <a:rPr lang="pl-PL" sz="1200" dirty="0"/>
                <a:t>w naszym układzie Słonecznym</a:t>
              </a:r>
            </a:p>
          </p:txBody>
        </p:sp>
      </p:grpSp>
      <p:grpSp>
        <p:nvGrpSpPr>
          <p:cNvPr id="32" name="Grupa 31">
            <a:extLst>
              <a:ext uri="{FF2B5EF4-FFF2-40B4-BE49-F238E27FC236}">
                <a16:creationId xmlns:a16="http://schemas.microsoft.com/office/drawing/2014/main" xmlns="" id="{9BD9B9FA-4FA9-561A-9DE3-8FE23065281C}"/>
              </a:ext>
            </a:extLst>
          </p:cNvPr>
          <p:cNvGrpSpPr/>
          <p:nvPr/>
        </p:nvGrpSpPr>
        <p:grpSpPr>
          <a:xfrm>
            <a:off x="3247074" y="3024998"/>
            <a:ext cx="3050155" cy="1971220"/>
            <a:chOff x="6071682" y="3339777"/>
            <a:chExt cx="3050155" cy="1971220"/>
          </a:xfrm>
        </p:grpSpPr>
        <p:pic>
          <p:nvPicPr>
            <p:cNvPr id="30" name="Obraz 29">
              <a:extLst>
                <a:ext uri="{FF2B5EF4-FFF2-40B4-BE49-F238E27FC236}">
                  <a16:creationId xmlns:a16="http://schemas.microsoft.com/office/drawing/2014/main" xmlns="" id="{A4835BAC-2796-C5B4-B41C-4388817BEE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71682" y="3593998"/>
              <a:ext cx="2738607" cy="1716999"/>
            </a:xfrm>
            <a:prstGeom prst="rect">
              <a:avLst/>
            </a:prstGeom>
          </p:spPr>
        </p:pic>
        <p:sp>
          <p:nvSpPr>
            <p:cNvPr id="31" name="pole tekstowe 30">
              <a:extLst>
                <a:ext uri="{FF2B5EF4-FFF2-40B4-BE49-F238E27FC236}">
                  <a16:creationId xmlns:a16="http://schemas.microsoft.com/office/drawing/2014/main" xmlns="" id="{7DD145A1-B607-E80F-96C8-862C648DF0F9}"/>
                </a:ext>
              </a:extLst>
            </p:cNvPr>
            <p:cNvSpPr txBox="1"/>
            <p:nvPr/>
          </p:nvSpPr>
          <p:spPr>
            <a:xfrm>
              <a:off x="6853199" y="3339777"/>
              <a:ext cx="2268638" cy="276999"/>
            </a:xfrm>
            <a:prstGeom prst="rect">
              <a:avLst/>
            </a:prstGeom>
            <a:noFill/>
          </p:spPr>
          <p:txBody>
            <a:bodyPr wrap="square" rtlCol="0">
              <a:spAutoFit/>
            </a:bodyPr>
            <a:lstStyle/>
            <a:p>
              <a:r>
                <a:rPr lang="pl-PL" sz="1200" dirty="0"/>
                <a:t>Łaziki na Marsie</a:t>
              </a:r>
            </a:p>
          </p:txBody>
        </p:sp>
      </p:grpSp>
      <p:grpSp>
        <p:nvGrpSpPr>
          <p:cNvPr id="38" name="Grupa 37">
            <a:extLst>
              <a:ext uri="{FF2B5EF4-FFF2-40B4-BE49-F238E27FC236}">
                <a16:creationId xmlns:a16="http://schemas.microsoft.com/office/drawing/2014/main" xmlns="" id="{8F9BDFFE-E9FE-E673-A556-773932CC9146}"/>
              </a:ext>
            </a:extLst>
          </p:cNvPr>
          <p:cNvGrpSpPr/>
          <p:nvPr/>
        </p:nvGrpSpPr>
        <p:grpSpPr>
          <a:xfrm>
            <a:off x="227893" y="5023263"/>
            <a:ext cx="3285509" cy="1822762"/>
            <a:chOff x="227893" y="5023263"/>
            <a:chExt cx="3285509" cy="1822762"/>
          </a:xfrm>
        </p:grpSpPr>
        <p:pic>
          <p:nvPicPr>
            <p:cNvPr id="34" name="Obraz 33">
              <a:extLst>
                <a:ext uri="{FF2B5EF4-FFF2-40B4-BE49-F238E27FC236}">
                  <a16:creationId xmlns:a16="http://schemas.microsoft.com/office/drawing/2014/main" xmlns="" id="{96A3442E-50C0-85BE-07DA-FE1227A5D4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6441" y="5481366"/>
              <a:ext cx="1497224" cy="1121920"/>
            </a:xfrm>
            <a:prstGeom prst="rect">
              <a:avLst/>
            </a:prstGeom>
          </p:spPr>
        </p:pic>
        <p:sp>
          <p:nvSpPr>
            <p:cNvPr id="35" name="pole tekstowe 34">
              <a:extLst>
                <a:ext uri="{FF2B5EF4-FFF2-40B4-BE49-F238E27FC236}">
                  <a16:creationId xmlns:a16="http://schemas.microsoft.com/office/drawing/2014/main" xmlns="" id="{64B2DF00-EB02-5B4C-551D-F52E18D3410F}"/>
                </a:ext>
              </a:extLst>
            </p:cNvPr>
            <p:cNvSpPr txBox="1"/>
            <p:nvPr/>
          </p:nvSpPr>
          <p:spPr>
            <a:xfrm>
              <a:off x="227893" y="5023263"/>
              <a:ext cx="2454319" cy="461665"/>
            </a:xfrm>
            <a:prstGeom prst="rect">
              <a:avLst/>
            </a:prstGeom>
            <a:noFill/>
          </p:spPr>
          <p:txBody>
            <a:bodyPr wrap="square" rtlCol="0">
              <a:spAutoFit/>
            </a:bodyPr>
            <a:lstStyle/>
            <a:p>
              <a:pPr algn="ctr"/>
              <a:r>
                <a:rPr lang="pl-PL" sz="1200" dirty="0"/>
                <a:t>Lądowanie na Tytanie </a:t>
              </a:r>
            </a:p>
            <a:p>
              <a:pPr algn="ctr"/>
              <a:r>
                <a:rPr lang="pl-PL" sz="1200" dirty="0"/>
                <a:t>(księżyc Saturna)</a:t>
              </a:r>
            </a:p>
          </p:txBody>
        </p:sp>
        <p:sp>
          <p:nvSpPr>
            <p:cNvPr id="37" name="pole tekstowe 36">
              <a:extLst>
                <a:ext uri="{FF2B5EF4-FFF2-40B4-BE49-F238E27FC236}">
                  <a16:creationId xmlns:a16="http://schemas.microsoft.com/office/drawing/2014/main" xmlns="" id="{9B8C2C2F-1D49-745E-E278-5A536E03D5B9}"/>
                </a:ext>
              </a:extLst>
            </p:cNvPr>
            <p:cNvSpPr txBox="1"/>
            <p:nvPr/>
          </p:nvSpPr>
          <p:spPr>
            <a:xfrm>
              <a:off x="606215" y="6569026"/>
              <a:ext cx="2907187" cy="276999"/>
            </a:xfrm>
            <a:prstGeom prst="rect">
              <a:avLst/>
            </a:prstGeom>
            <a:noFill/>
          </p:spPr>
          <p:txBody>
            <a:bodyPr wrap="square">
              <a:spAutoFit/>
            </a:bodyPr>
            <a:lstStyle/>
            <a:p>
              <a:r>
                <a:rPr lang="pl-PL" sz="1200" dirty="0"/>
                <a:t>Próbnik Huygens (2005)</a:t>
              </a:r>
            </a:p>
          </p:txBody>
        </p:sp>
      </p:grpSp>
      <p:grpSp>
        <p:nvGrpSpPr>
          <p:cNvPr id="43" name="Grupa 42">
            <a:extLst>
              <a:ext uri="{FF2B5EF4-FFF2-40B4-BE49-F238E27FC236}">
                <a16:creationId xmlns:a16="http://schemas.microsoft.com/office/drawing/2014/main" xmlns="" id="{E6F49164-764A-DBC1-F74F-786E95C1FD64}"/>
              </a:ext>
            </a:extLst>
          </p:cNvPr>
          <p:cNvGrpSpPr/>
          <p:nvPr/>
        </p:nvGrpSpPr>
        <p:grpSpPr>
          <a:xfrm>
            <a:off x="2755270" y="5190502"/>
            <a:ext cx="5006050" cy="1707560"/>
            <a:chOff x="2755270" y="5190502"/>
            <a:chExt cx="5006050" cy="1707560"/>
          </a:xfrm>
        </p:grpSpPr>
        <p:pic>
          <p:nvPicPr>
            <p:cNvPr id="39" name="Obraz 38">
              <a:extLst>
                <a:ext uri="{FF2B5EF4-FFF2-40B4-BE49-F238E27FC236}">
                  <a16:creationId xmlns:a16="http://schemas.microsoft.com/office/drawing/2014/main" xmlns="" id="{A33F526F-2A27-9706-AB88-71EBF79FC1E6}"/>
                </a:ext>
              </a:extLst>
            </p:cNvPr>
            <p:cNvPicPr>
              <a:picLocks noChangeAspect="1"/>
            </p:cNvPicPr>
            <p:nvPr/>
          </p:nvPicPr>
          <p:blipFill>
            <a:blip r:embed="rId9"/>
            <a:stretch>
              <a:fillRect/>
            </a:stretch>
          </p:blipFill>
          <p:spPr>
            <a:xfrm>
              <a:off x="3303456" y="5446856"/>
              <a:ext cx="1776339" cy="1160242"/>
            </a:xfrm>
            <a:prstGeom prst="rect">
              <a:avLst/>
            </a:prstGeom>
          </p:spPr>
        </p:pic>
        <p:sp>
          <p:nvSpPr>
            <p:cNvPr id="40" name="pole tekstowe 39">
              <a:extLst>
                <a:ext uri="{FF2B5EF4-FFF2-40B4-BE49-F238E27FC236}">
                  <a16:creationId xmlns:a16="http://schemas.microsoft.com/office/drawing/2014/main" xmlns="" id="{074BBC60-FAEC-7066-AD82-D526A10FD83C}"/>
                </a:ext>
              </a:extLst>
            </p:cNvPr>
            <p:cNvSpPr txBox="1"/>
            <p:nvPr/>
          </p:nvSpPr>
          <p:spPr>
            <a:xfrm>
              <a:off x="2870758" y="5190502"/>
              <a:ext cx="2454319" cy="276999"/>
            </a:xfrm>
            <a:prstGeom prst="rect">
              <a:avLst/>
            </a:prstGeom>
            <a:noFill/>
          </p:spPr>
          <p:txBody>
            <a:bodyPr wrap="square" rtlCol="0">
              <a:spAutoFit/>
            </a:bodyPr>
            <a:lstStyle/>
            <a:p>
              <a:pPr algn="ctr"/>
              <a:r>
                <a:rPr lang="pl-PL" sz="1200" dirty="0"/>
                <a:t>Sonda </a:t>
              </a:r>
              <a:r>
                <a:rPr lang="pl-PL" sz="1200" dirty="0" err="1"/>
                <a:t>Voyager</a:t>
              </a:r>
              <a:r>
                <a:rPr lang="pl-PL" sz="1200" dirty="0"/>
                <a:t> 1</a:t>
              </a:r>
            </a:p>
          </p:txBody>
        </p:sp>
        <p:sp>
          <p:nvSpPr>
            <p:cNvPr id="42" name="pole tekstowe 41">
              <a:extLst>
                <a:ext uri="{FF2B5EF4-FFF2-40B4-BE49-F238E27FC236}">
                  <a16:creationId xmlns:a16="http://schemas.microsoft.com/office/drawing/2014/main" xmlns="" id="{14D02B3B-2C74-B19D-9843-5C11BDAD4CD4}"/>
                </a:ext>
              </a:extLst>
            </p:cNvPr>
            <p:cNvSpPr txBox="1"/>
            <p:nvPr/>
          </p:nvSpPr>
          <p:spPr>
            <a:xfrm>
              <a:off x="2755270" y="6621063"/>
              <a:ext cx="5006050" cy="276999"/>
            </a:xfrm>
            <a:prstGeom prst="rect">
              <a:avLst/>
            </a:prstGeom>
            <a:noFill/>
          </p:spPr>
          <p:txBody>
            <a:bodyPr wrap="square">
              <a:spAutoFit/>
            </a:bodyPr>
            <a:lstStyle/>
            <a:p>
              <a:r>
                <a:rPr lang="pl-PL" sz="1200" b="0" i="0" u="none" strike="noStrike" dirty="0">
                  <a:effectLst/>
                  <a:latin typeface="Google Sans"/>
                </a:rPr>
                <a:t>opuściła układ </a:t>
              </a:r>
              <a:r>
                <a:rPr lang="pl-PL" sz="1200" dirty="0">
                  <a:latin typeface="Google Sans"/>
                </a:rPr>
                <a:t>S</a:t>
              </a:r>
              <a:r>
                <a:rPr lang="pl-PL" sz="1200" b="0" i="0" u="none" strike="noStrike" dirty="0">
                  <a:effectLst/>
                  <a:latin typeface="Google Sans"/>
                </a:rPr>
                <a:t>łoneczny 1 sierpnia 2012 roku</a:t>
              </a:r>
              <a:endParaRPr lang="pl-PL" sz="1200" dirty="0"/>
            </a:p>
          </p:txBody>
        </p:sp>
      </p:grpSp>
      <p:grpSp>
        <p:nvGrpSpPr>
          <p:cNvPr id="47" name="Grupa 46">
            <a:extLst>
              <a:ext uri="{FF2B5EF4-FFF2-40B4-BE49-F238E27FC236}">
                <a16:creationId xmlns:a16="http://schemas.microsoft.com/office/drawing/2014/main" xmlns="" id="{C5CE51A2-2C70-AB75-3B83-9B1F5EF1BB6A}"/>
              </a:ext>
            </a:extLst>
          </p:cNvPr>
          <p:cNvGrpSpPr/>
          <p:nvPr/>
        </p:nvGrpSpPr>
        <p:grpSpPr>
          <a:xfrm>
            <a:off x="6245638" y="5532407"/>
            <a:ext cx="2454319" cy="1288397"/>
            <a:chOff x="6297229" y="5572790"/>
            <a:chExt cx="2454319" cy="1288397"/>
          </a:xfrm>
        </p:grpSpPr>
        <p:sp>
          <p:nvSpPr>
            <p:cNvPr id="44" name="pole tekstowe 43">
              <a:extLst>
                <a:ext uri="{FF2B5EF4-FFF2-40B4-BE49-F238E27FC236}">
                  <a16:creationId xmlns:a16="http://schemas.microsoft.com/office/drawing/2014/main" xmlns="" id="{DCD2574D-12DE-1595-97DD-3A84AAE1DC0C}"/>
                </a:ext>
              </a:extLst>
            </p:cNvPr>
            <p:cNvSpPr txBox="1"/>
            <p:nvPr/>
          </p:nvSpPr>
          <p:spPr>
            <a:xfrm>
              <a:off x="6297229" y="5572790"/>
              <a:ext cx="2454319" cy="276999"/>
            </a:xfrm>
            <a:prstGeom prst="rect">
              <a:avLst/>
            </a:prstGeom>
            <a:noFill/>
          </p:spPr>
          <p:txBody>
            <a:bodyPr wrap="square" rtlCol="0">
              <a:spAutoFit/>
            </a:bodyPr>
            <a:lstStyle/>
            <a:p>
              <a:pPr algn="ctr"/>
              <a:r>
                <a:rPr lang="pl-PL" sz="1200" dirty="0"/>
                <a:t>człowiek na Marsie?</a:t>
              </a:r>
            </a:p>
          </p:txBody>
        </p:sp>
        <p:pic>
          <p:nvPicPr>
            <p:cNvPr id="46" name="Obraz 45">
              <a:extLst>
                <a:ext uri="{FF2B5EF4-FFF2-40B4-BE49-F238E27FC236}">
                  <a16:creationId xmlns:a16="http://schemas.microsoft.com/office/drawing/2014/main" xmlns="" id="{EEDE5DCC-1C5F-19B3-F0E1-39219CF64A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25671" y="5863754"/>
              <a:ext cx="997433" cy="997433"/>
            </a:xfrm>
            <a:prstGeom prst="rect">
              <a:avLst/>
            </a:prstGeom>
          </p:spPr>
        </p:pic>
      </p:grpSp>
    </p:spTree>
    <p:extLst>
      <p:ext uri="{BB962C8B-B14F-4D97-AF65-F5344CB8AC3E}">
        <p14:creationId xmlns:p14="http://schemas.microsoft.com/office/powerpoint/2010/main" val="302743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6CD971B-1328-467E-A088-8626586E2552}"/>
              </a:ext>
            </a:extLst>
          </p:cNvPr>
          <p:cNvSpPr>
            <a:spLocks noGrp="1"/>
          </p:cNvSpPr>
          <p:nvPr>
            <p:ph type="title"/>
          </p:nvPr>
        </p:nvSpPr>
        <p:spPr>
          <a:xfrm>
            <a:off x="457199" y="274638"/>
            <a:ext cx="8535751" cy="1143000"/>
          </a:xfrm>
        </p:spPr>
        <p:txBody>
          <a:bodyPr/>
          <a:lstStyle/>
          <a:p>
            <a:r>
              <a:rPr lang="pl-PL" sz="3600" dirty="0"/>
              <a:t>Układ Słoneczny: 8 planet i nieco więcej</a:t>
            </a:r>
            <a:endParaRPr lang="it-IT" sz="3600" dirty="0"/>
          </a:p>
        </p:txBody>
      </p:sp>
      <p:pic>
        <p:nvPicPr>
          <p:cNvPr id="5" name="Immagine 4">
            <a:extLst>
              <a:ext uri="{FF2B5EF4-FFF2-40B4-BE49-F238E27FC236}">
                <a16:creationId xmlns:a16="http://schemas.microsoft.com/office/drawing/2014/main" xmlns="" id="{63120309-8DD5-4D39-B7B6-E1A40C748C01}"/>
              </a:ext>
            </a:extLst>
          </p:cNvPr>
          <p:cNvPicPr>
            <a:picLocks noChangeAspect="1"/>
          </p:cNvPicPr>
          <p:nvPr/>
        </p:nvPicPr>
        <p:blipFill>
          <a:blip r:embed="rId2"/>
          <a:stretch>
            <a:fillRect/>
          </a:stretch>
        </p:blipFill>
        <p:spPr>
          <a:xfrm>
            <a:off x="341393" y="1844824"/>
            <a:ext cx="8651558" cy="1800200"/>
          </a:xfrm>
          <a:prstGeom prst="rect">
            <a:avLst/>
          </a:prstGeom>
        </p:spPr>
      </p:pic>
      <p:sp>
        <p:nvSpPr>
          <p:cNvPr id="7" name="CasellaDiTesto 6">
            <a:extLst>
              <a:ext uri="{FF2B5EF4-FFF2-40B4-BE49-F238E27FC236}">
                <a16:creationId xmlns:a16="http://schemas.microsoft.com/office/drawing/2014/main" xmlns="" id="{3B9BCF3B-8685-43E2-86E9-D909EA666494}"/>
              </a:ext>
            </a:extLst>
          </p:cNvPr>
          <p:cNvSpPr txBox="1"/>
          <p:nvPr/>
        </p:nvSpPr>
        <p:spPr>
          <a:xfrm>
            <a:off x="449425" y="4072210"/>
            <a:ext cx="8237375" cy="1446550"/>
          </a:xfrm>
          <a:prstGeom prst="rect">
            <a:avLst/>
          </a:prstGeom>
          <a:noFill/>
        </p:spPr>
        <p:txBody>
          <a:bodyPr wrap="square">
            <a:spAutoFit/>
          </a:bodyPr>
          <a:lstStyle/>
          <a:p>
            <a:r>
              <a:rPr lang="pl-PL" sz="2200" dirty="0">
                <a:solidFill>
                  <a:srgbClr val="000000"/>
                </a:solidFill>
              </a:rPr>
              <a:t>Cztery planety </a:t>
            </a:r>
            <a:r>
              <a:rPr lang="it-IT" sz="2200" dirty="0">
                <a:solidFill>
                  <a:srgbClr val="000000"/>
                </a:solidFill>
              </a:rPr>
              <a:t> ‘</a:t>
            </a:r>
            <a:r>
              <a:rPr lang="pl-PL" sz="2200" dirty="0">
                <a:solidFill>
                  <a:srgbClr val="000000"/>
                </a:solidFill>
              </a:rPr>
              <a:t>wewnętrzne</a:t>
            </a:r>
            <a:r>
              <a:rPr lang="it-IT" sz="2200" dirty="0">
                <a:solidFill>
                  <a:srgbClr val="000000"/>
                </a:solidFill>
              </a:rPr>
              <a:t>’ (0,38-2 AU), </a:t>
            </a:r>
            <a:r>
              <a:rPr lang="pl-PL" sz="2200" dirty="0">
                <a:solidFill>
                  <a:srgbClr val="000000"/>
                </a:solidFill>
              </a:rPr>
              <a:t>ziemskie</a:t>
            </a:r>
            <a:r>
              <a:rPr lang="it-IT" sz="2200" dirty="0">
                <a:solidFill>
                  <a:srgbClr val="000000"/>
                </a:solidFill>
              </a:rPr>
              <a:t> (</a:t>
            </a:r>
            <a:r>
              <a:rPr lang="pl-PL" sz="2200" dirty="0">
                <a:solidFill>
                  <a:srgbClr val="000000"/>
                </a:solidFill>
              </a:rPr>
              <a:t>tzn. zbudowane z ciężkiej materii</a:t>
            </a:r>
            <a:r>
              <a:rPr lang="it-IT" sz="2200" dirty="0">
                <a:solidFill>
                  <a:srgbClr val="000000"/>
                </a:solidFill>
              </a:rPr>
              <a:t>, 5g/cm</a:t>
            </a:r>
            <a:r>
              <a:rPr lang="it-IT" sz="2200" baseline="30000" dirty="0">
                <a:solidFill>
                  <a:srgbClr val="000000"/>
                </a:solidFill>
              </a:rPr>
              <a:t>3</a:t>
            </a:r>
            <a:r>
              <a:rPr lang="it-IT" sz="2200" dirty="0">
                <a:solidFill>
                  <a:srgbClr val="000000"/>
                </a:solidFill>
              </a:rPr>
              <a:t>)</a:t>
            </a:r>
          </a:p>
          <a:p>
            <a:endParaRPr lang="it-IT" sz="2200" dirty="0">
              <a:solidFill>
                <a:srgbClr val="000000"/>
              </a:solidFill>
            </a:endParaRPr>
          </a:p>
          <a:p>
            <a:r>
              <a:rPr lang="pl-PL" sz="2200" dirty="0">
                <a:solidFill>
                  <a:srgbClr val="000000"/>
                </a:solidFill>
              </a:rPr>
              <a:t>Cztery planety zewnętrzne</a:t>
            </a:r>
            <a:r>
              <a:rPr lang="it-IT" sz="2200" dirty="0">
                <a:solidFill>
                  <a:srgbClr val="000000"/>
                </a:solidFill>
              </a:rPr>
              <a:t> (5 – 30 AU), </a:t>
            </a:r>
            <a:r>
              <a:rPr lang="it-IT" sz="2200" dirty="0" err="1">
                <a:solidFill>
                  <a:srgbClr val="000000"/>
                </a:solidFill>
              </a:rPr>
              <a:t>gigant</a:t>
            </a:r>
            <a:r>
              <a:rPr lang="pl-PL" sz="2200" dirty="0">
                <a:solidFill>
                  <a:srgbClr val="000000"/>
                </a:solidFill>
              </a:rPr>
              <a:t>y gazowe</a:t>
            </a:r>
            <a:endParaRPr lang="it-IT" sz="2200" dirty="0">
              <a:solidFill>
                <a:srgbClr val="000000"/>
              </a:solidFill>
            </a:endParaRPr>
          </a:p>
        </p:txBody>
      </p:sp>
    </p:spTree>
    <p:extLst>
      <p:ext uri="{BB962C8B-B14F-4D97-AF65-F5344CB8AC3E}">
        <p14:creationId xmlns:p14="http://schemas.microsoft.com/office/powerpoint/2010/main" val="814210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0"/>
            <a:ext cx="6896100" cy="1043940"/>
          </a:xfrm>
        </p:spPr>
        <p:txBody>
          <a:bodyPr/>
          <a:lstStyle/>
          <a:p>
            <a:r>
              <a:rPr lang="pl-PL" b="1" dirty="0"/>
              <a:t>Czym jest planeta?</a:t>
            </a:r>
          </a:p>
        </p:txBody>
      </p:sp>
      <p:sp>
        <p:nvSpPr>
          <p:cNvPr id="3" name="Symbol zastępczy zawartości 2"/>
          <p:cNvSpPr>
            <a:spLocks noGrp="1"/>
          </p:cNvSpPr>
          <p:nvPr>
            <p:ph idx="1"/>
          </p:nvPr>
        </p:nvSpPr>
        <p:spPr>
          <a:xfrm>
            <a:off x="4842933" y="1600200"/>
            <a:ext cx="4154311" cy="4525963"/>
          </a:xfrm>
        </p:spPr>
        <p:txBody>
          <a:bodyPr/>
          <a:lstStyle/>
          <a:p>
            <a:pPr marL="0" indent="0">
              <a:buNone/>
            </a:pPr>
            <a:r>
              <a:rPr lang="pl-PL" i="1" u="sng" dirty="0"/>
              <a:t>Chat GPT:</a:t>
            </a:r>
          </a:p>
          <a:p>
            <a:pPr marL="0" indent="0">
              <a:buNone/>
            </a:pPr>
            <a:r>
              <a:rPr lang="pl-PL" b="1" dirty="0"/>
              <a:t>Planeta</a:t>
            </a:r>
            <a:r>
              <a:rPr lang="pl-PL" dirty="0"/>
              <a:t> to ciało niebieskie krążące wokół gwiazdy, mające kształt kulisty i takie, które oczyściło swoją orbitę z innych zanieczyszczeń.</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043" y="3986180"/>
            <a:ext cx="4334933" cy="1870226"/>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884" y="1166939"/>
            <a:ext cx="4215252" cy="2696242"/>
          </a:xfrm>
          <a:prstGeom prst="rect">
            <a:avLst/>
          </a:prstGeom>
        </p:spPr>
      </p:pic>
      <p:sp>
        <p:nvSpPr>
          <p:cNvPr id="9" name="Strzałka w dół 8"/>
          <p:cNvSpPr/>
          <p:nvPr/>
        </p:nvSpPr>
        <p:spPr>
          <a:xfrm>
            <a:off x="457200" y="5326380"/>
            <a:ext cx="518160" cy="8991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FFFFFF"/>
              </a:solidFill>
            </a:endParaRPr>
          </a:p>
        </p:txBody>
      </p:sp>
      <p:sp>
        <p:nvSpPr>
          <p:cNvPr id="10" name="pole tekstowe 9"/>
          <p:cNvSpPr txBox="1"/>
          <p:nvPr/>
        </p:nvSpPr>
        <p:spPr>
          <a:xfrm>
            <a:off x="716280" y="6187123"/>
            <a:ext cx="3449036" cy="369332"/>
          </a:xfrm>
          <a:prstGeom prst="rect">
            <a:avLst/>
          </a:prstGeom>
          <a:noFill/>
        </p:spPr>
        <p:txBody>
          <a:bodyPr wrap="square" rtlCol="0">
            <a:spAutoFit/>
          </a:bodyPr>
          <a:lstStyle/>
          <a:p>
            <a:r>
              <a:rPr lang="pl-PL" b="1" dirty="0">
                <a:solidFill>
                  <a:srgbClr val="000000"/>
                </a:solidFill>
              </a:rPr>
              <a:t>5506 planet w 4064 układach</a:t>
            </a:r>
          </a:p>
        </p:txBody>
      </p:sp>
      <p:pic>
        <p:nvPicPr>
          <p:cNvPr id="11" name="Obraz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400" y="218249"/>
            <a:ext cx="1897380" cy="1897380"/>
          </a:xfrm>
          <a:prstGeom prst="rect">
            <a:avLst/>
          </a:prstGeom>
        </p:spPr>
      </p:pic>
    </p:spTree>
    <p:extLst>
      <p:ext uri="{BB962C8B-B14F-4D97-AF65-F5344CB8AC3E}">
        <p14:creationId xmlns:p14="http://schemas.microsoft.com/office/powerpoint/2010/main" val="675113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xmlns="" id="{BBF95E99-3B53-7BAD-CF54-44FFA4A472F8}"/>
              </a:ext>
            </a:extLst>
          </p:cNvPr>
          <p:cNvPicPr>
            <a:picLocks noChangeAspect="1"/>
          </p:cNvPicPr>
          <p:nvPr/>
        </p:nvPicPr>
        <p:blipFill>
          <a:blip r:embed="rId2"/>
          <a:stretch>
            <a:fillRect/>
          </a:stretch>
        </p:blipFill>
        <p:spPr>
          <a:xfrm>
            <a:off x="1090287" y="726433"/>
            <a:ext cx="6963426" cy="6105441"/>
          </a:xfrm>
          <a:prstGeom prst="rect">
            <a:avLst/>
          </a:prstGeom>
        </p:spPr>
      </p:pic>
      <p:pic>
        <p:nvPicPr>
          <p:cNvPr id="9" name="Obraz 8">
            <a:extLst>
              <a:ext uri="{FF2B5EF4-FFF2-40B4-BE49-F238E27FC236}">
                <a16:creationId xmlns:a16="http://schemas.microsoft.com/office/drawing/2014/main" xmlns="" id="{CE6A223D-FB66-4979-FAC0-CA0EA3B1CF38}"/>
              </a:ext>
            </a:extLst>
          </p:cNvPr>
          <p:cNvPicPr>
            <a:picLocks noChangeAspect="1"/>
          </p:cNvPicPr>
          <p:nvPr/>
        </p:nvPicPr>
        <p:blipFill>
          <a:blip r:embed="rId3"/>
          <a:stretch>
            <a:fillRect/>
          </a:stretch>
        </p:blipFill>
        <p:spPr>
          <a:xfrm>
            <a:off x="0" y="0"/>
            <a:ext cx="3102429" cy="752559"/>
          </a:xfrm>
          <a:prstGeom prst="rect">
            <a:avLst/>
          </a:prstGeom>
        </p:spPr>
      </p:pic>
    </p:spTree>
    <p:extLst>
      <p:ext uri="{BB962C8B-B14F-4D97-AF65-F5344CB8AC3E}">
        <p14:creationId xmlns:p14="http://schemas.microsoft.com/office/powerpoint/2010/main" val="2656037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762500" cy="6858000"/>
          </a:xfrm>
          <a:prstGeom prst="rect">
            <a:avLst/>
          </a:prstGeom>
        </p:spPr>
      </p:pic>
      <p:pic>
        <p:nvPicPr>
          <p:cNvPr id="6" name="Symbol zastępczy zawartości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89688" y="274638"/>
            <a:ext cx="1933575" cy="2638425"/>
          </a:xfrm>
        </p:spPr>
      </p:pic>
      <p:sp>
        <p:nvSpPr>
          <p:cNvPr id="7" name="Tytuł 6"/>
          <p:cNvSpPr>
            <a:spLocks noGrp="1"/>
          </p:cNvSpPr>
          <p:nvPr>
            <p:ph type="title"/>
          </p:nvPr>
        </p:nvSpPr>
        <p:spPr>
          <a:xfrm>
            <a:off x="4494147" y="3537411"/>
            <a:ext cx="4858232" cy="1655477"/>
          </a:xfrm>
        </p:spPr>
        <p:txBody>
          <a:bodyPr/>
          <a:lstStyle/>
          <a:p>
            <a:r>
              <a:rPr lang="pl-PL" b="1" dirty="0"/>
              <a:t>Aleksander </a:t>
            </a:r>
            <a:r>
              <a:rPr lang="pl-PL" b="1" dirty="0" err="1"/>
              <a:t>Wolszczan</a:t>
            </a:r>
            <a:r>
              <a:rPr lang="pl-PL" b="1" dirty="0"/>
              <a:t/>
            </a:r>
            <a:br>
              <a:rPr lang="pl-PL" b="1" dirty="0"/>
            </a:br>
            <a:r>
              <a:rPr lang="pl-PL" dirty="0"/>
              <a:t> </a:t>
            </a:r>
            <a:r>
              <a:rPr lang="pl-PL" sz="3600" dirty="0"/>
              <a:t>(+D.Frail,1992)</a:t>
            </a:r>
          </a:p>
        </p:txBody>
      </p:sp>
      <p:pic>
        <p:nvPicPr>
          <p:cNvPr id="8" name="Obraz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7455" y="274637"/>
            <a:ext cx="1752519" cy="2638425"/>
          </a:xfrm>
          <a:prstGeom prst="rect">
            <a:avLst/>
          </a:prstGeom>
        </p:spPr>
      </p:pic>
      <p:pic>
        <p:nvPicPr>
          <p:cNvPr id="9" name="Obraz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5474" y="5736399"/>
            <a:ext cx="4458526" cy="1034899"/>
          </a:xfrm>
          <a:prstGeom prst="rect">
            <a:avLst/>
          </a:prstGeom>
        </p:spPr>
      </p:pic>
    </p:spTree>
    <p:extLst>
      <p:ext uri="{BB962C8B-B14F-4D97-AF65-F5344CB8AC3E}">
        <p14:creationId xmlns:p14="http://schemas.microsoft.com/office/powerpoint/2010/main" val="780463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D60FF05A-E68B-F7C4-D1C2-53BF49B46F92}"/>
              </a:ext>
            </a:extLst>
          </p:cNvPr>
          <p:cNvPicPr>
            <a:picLocks noChangeAspect="1"/>
          </p:cNvPicPr>
          <p:nvPr/>
        </p:nvPicPr>
        <p:blipFill>
          <a:blip r:embed="rId2"/>
          <a:stretch>
            <a:fillRect/>
          </a:stretch>
        </p:blipFill>
        <p:spPr>
          <a:xfrm>
            <a:off x="0" y="207754"/>
            <a:ext cx="9144000" cy="6442491"/>
          </a:xfrm>
          <a:prstGeom prst="rect">
            <a:avLst/>
          </a:prstGeom>
        </p:spPr>
      </p:pic>
    </p:spTree>
    <p:extLst>
      <p:ext uri="{BB962C8B-B14F-4D97-AF65-F5344CB8AC3E}">
        <p14:creationId xmlns:p14="http://schemas.microsoft.com/office/powerpoint/2010/main" val="1407861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593214A7-2A87-25B4-B2F7-1C3810783757}"/>
              </a:ext>
            </a:extLst>
          </p:cNvPr>
          <p:cNvPicPr>
            <a:picLocks noChangeAspect="1"/>
          </p:cNvPicPr>
          <p:nvPr/>
        </p:nvPicPr>
        <p:blipFill>
          <a:blip r:embed="rId2"/>
          <a:stretch>
            <a:fillRect/>
          </a:stretch>
        </p:blipFill>
        <p:spPr>
          <a:xfrm>
            <a:off x="0" y="333796"/>
            <a:ext cx="9144000" cy="6190407"/>
          </a:xfrm>
          <a:prstGeom prst="rect">
            <a:avLst/>
          </a:prstGeom>
        </p:spPr>
      </p:pic>
    </p:spTree>
    <p:extLst>
      <p:ext uri="{BB962C8B-B14F-4D97-AF65-F5344CB8AC3E}">
        <p14:creationId xmlns:p14="http://schemas.microsoft.com/office/powerpoint/2010/main" val="1409995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4000" b="1" dirty="0"/>
              <a:t>Odkrycie planety wokół gwiazdy</a:t>
            </a:r>
            <a:br>
              <a:rPr lang="pl-PL" sz="4000" b="1" dirty="0"/>
            </a:br>
            <a:r>
              <a:rPr lang="pl-PL" sz="4000" b="1" dirty="0"/>
              <a:t>podobnej do Słońca </a:t>
            </a:r>
            <a:r>
              <a:rPr lang="pl-PL" dirty="0"/>
              <a:t>- 1995</a:t>
            </a: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1" y="1825979"/>
            <a:ext cx="4525963" cy="4525963"/>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1938" y="4088960"/>
            <a:ext cx="3344863" cy="2548467"/>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1938" y="1825979"/>
            <a:ext cx="3344863" cy="2181432"/>
          </a:xfrm>
          <a:prstGeom prst="rect">
            <a:avLst/>
          </a:prstGeom>
        </p:spPr>
      </p:pic>
    </p:spTree>
    <p:extLst>
      <p:ext uri="{BB962C8B-B14F-4D97-AF65-F5344CB8AC3E}">
        <p14:creationId xmlns:p14="http://schemas.microsoft.com/office/powerpoint/2010/main" val="2221623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342EC86-C3BD-6464-6310-0561C13D69E7}"/>
            </a:ext>
          </a:extLst>
        </p:cNvPr>
        <p:cNvGrpSpPr/>
        <p:nvPr/>
      </p:nvGrpSpPr>
      <p:grpSpPr>
        <a:xfrm>
          <a:off x="0" y="0"/>
          <a:ext cx="0" cy="0"/>
          <a:chOff x="0" y="0"/>
          <a:chExt cx="0" cy="0"/>
        </a:xfrm>
      </p:grpSpPr>
      <p:sp>
        <p:nvSpPr>
          <p:cNvPr id="76802" name="Rectangle 2">
            <a:extLst>
              <a:ext uri="{FF2B5EF4-FFF2-40B4-BE49-F238E27FC236}">
                <a16:creationId xmlns:a16="http://schemas.microsoft.com/office/drawing/2014/main" xmlns="" id="{6FC72F40-2324-0EE1-03FB-27EB15155EFC}"/>
              </a:ext>
            </a:extLst>
          </p:cNvPr>
          <p:cNvSpPr>
            <a:spLocks noGrp="1" noChangeArrowheads="1"/>
          </p:cNvSpPr>
          <p:nvPr>
            <p:ph type="title"/>
          </p:nvPr>
        </p:nvSpPr>
        <p:spPr/>
        <p:txBody>
          <a:bodyPr/>
          <a:lstStyle/>
          <a:p>
            <a:pPr eaLnBrk="1" hangingPunct="1"/>
            <a:r>
              <a:rPr lang="pl-PL" altLang="it-IT" sz="3600">
                <a:solidFill>
                  <a:srgbClr val="000099"/>
                </a:solidFill>
              </a:rPr>
              <a:t>Planety pozasłoneczne</a:t>
            </a:r>
            <a:endParaRPr lang="en-AU" altLang="it-IT" sz="3600">
              <a:solidFill>
                <a:srgbClr val="000099"/>
              </a:solidFill>
            </a:endParaRPr>
          </a:p>
        </p:txBody>
      </p:sp>
      <p:pic>
        <p:nvPicPr>
          <p:cNvPr id="76803" name="Picture 4">
            <a:extLst>
              <a:ext uri="{FF2B5EF4-FFF2-40B4-BE49-F238E27FC236}">
                <a16:creationId xmlns:a16="http://schemas.microsoft.com/office/drawing/2014/main" xmlns="" id="{6E914F33-D3E1-BB6E-5756-8DE7A74445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341438"/>
            <a:ext cx="7705725"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 Box 5">
            <a:extLst>
              <a:ext uri="{FF2B5EF4-FFF2-40B4-BE49-F238E27FC236}">
                <a16:creationId xmlns:a16="http://schemas.microsoft.com/office/drawing/2014/main" xmlns="" id="{07E97C88-341A-0D05-08D5-4891E4BF04BA}"/>
              </a:ext>
            </a:extLst>
          </p:cNvPr>
          <p:cNvSpPr txBox="1">
            <a:spLocks noChangeArrowheads="1"/>
          </p:cNvSpPr>
          <p:nvPr/>
        </p:nvSpPr>
        <p:spPr bwMode="auto">
          <a:xfrm>
            <a:off x="592138" y="6527800"/>
            <a:ext cx="659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r>
              <a:rPr lang="pl-PL" altLang="it-IT"/>
              <a:t>Wolszczan, 1993 – odkrył pierwsze planety wokół gwiazdy neutronowej</a:t>
            </a:r>
            <a:endParaRPr lang="en-AU" altLang="it-IT"/>
          </a:p>
        </p:txBody>
      </p:sp>
    </p:spTree>
    <p:extLst>
      <p:ext uri="{BB962C8B-B14F-4D97-AF65-F5344CB8AC3E}">
        <p14:creationId xmlns:p14="http://schemas.microsoft.com/office/powerpoint/2010/main" val="2226936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5981260-7530-41BB-F992-6084AF8BCC00}"/>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xmlns="" id="{6D351846-D8E4-3E85-4B61-AD524192CAF6}"/>
              </a:ext>
            </a:extLst>
          </p:cNvPr>
          <p:cNvPicPr>
            <a:picLocks noChangeAspect="1"/>
          </p:cNvPicPr>
          <p:nvPr/>
        </p:nvPicPr>
        <p:blipFill>
          <a:blip r:embed="rId2"/>
          <a:stretch>
            <a:fillRect/>
          </a:stretch>
        </p:blipFill>
        <p:spPr>
          <a:xfrm>
            <a:off x="587828" y="366164"/>
            <a:ext cx="7968343" cy="6125671"/>
          </a:xfrm>
          <a:prstGeom prst="rect">
            <a:avLst/>
          </a:prstGeom>
        </p:spPr>
      </p:pic>
    </p:spTree>
    <p:extLst>
      <p:ext uri="{BB962C8B-B14F-4D97-AF65-F5344CB8AC3E}">
        <p14:creationId xmlns:p14="http://schemas.microsoft.com/office/powerpoint/2010/main" val="837808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Główne metody poszukiwania</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24613" y="1667933"/>
            <a:ext cx="5662188" cy="4525963"/>
          </a:xfrm>
        </p:spPr>
      </p:pic>
      <p:sp>
        <p:nvSpPr>
          <p:cNvPr id="5" name="pole tekstowe 4"/>
          <p:cNvSpPr txBox="1"/>
          <p:nvPr/>
        </p:nvSpPr>
        <p:spPr>
          <a:xfrm>
            <a:off x="79024" y="1667934"/>
            <a:ext cx="2698043" cy="2031325"/>
          </a:xfrm>
          <a:prstGeom prst="rect">
            <a:avLst/>
          </a:prstGeom>
          <a:noFill/>
        </p:spPr>
        <p:txBody>
          <a:bodyPr wrap="square" rtlCol="0">
            <a:spAutoFit/>
          </a:bodyPr>
          <a:lstStyle/>
          <a:p>
            <a:pPr marL="285744" indent="-285744">
              <a:buFont typeface="Arial" panose="020B0604020202020204" pitchFamily="34" charset="0"/>
              <a:buChar char="•"/>
            </a:pPr>
            <a:r>
              <a:rPr lang="pl-PL" dirty="0"/>
              <a:t>Pomiary </a:t>
            </a:r>
            <a:r>
              <a:rPr lang="pl-PL" u="sng" dirty="0"/>
              <a:t>położenia linii w widmie </a:t>
            </a:r>
            <a:r>
              <a:rPr lang="pl-PL" dirty="0"/>
              <a:t>gwiazd</a:t>
            </a:r>
          </a:p>
          <a:p>
            <a:pPr marL="285744" indent="-285744">
              <a:buFont typeface="Arial" panose="020B0604020202020204" pitchFamily="34" charset="0"/>
              <a:buChar char="•"/>
            </a:pPr>
            <a:r>
              <a:rPr lang="pl-PL" dirty="0"/>
              <a:t>Pomiary </a:t>
            </a:r>
            <a:r>
              <a:rPr lang="pl-PL" u="sng" dirty="0"/>
              <a:t>jasności gwiazd</a:t>
            </a:r>
            <a:r>
              <a:rPr lang="pl-PL" dirty="0"/>
              <a:t>: tranzyty/</a:t>
            </a:r>
          </a:p>
          <a:p>
            <a:pPr marL="285744" indent="-285744">
              <a:buFont typeface="Arial" panose="020B0604020202020204" pitchFamily="34" charset="0"/>
              <a:buChar char="•"/>
            </a:pPr>
            <a:r>
              <a:rPr lang="pl-PL" dirty="0"/>
              <a:t>Mikrosoczewkowanie grawitacyjne</a:t>
            </a:r>
          </a:p>
          <a:p>
            <a:pPr marL="285744" indent="-285744">
              <a:buFont typeface="Arial" panose="020B0604020202020204" pitchFamily="34" charset="0"/>
              <a:buChar char="•"/>
            </a:pPr>
            <a:r>
              <a:rPr lang="pl-PL" dirty="0"/>
              <a:t>Bezpośredni obraz</a:t>
            </a: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445" y="3824497"/>
            <a:ext cx="1219201" cy="1143001"/>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377" y="5092733"/>
            <a:ext cx="2590323" cy="1730728"/>
          </a:xfrm>
          <a:prstGeom prst="rect">
            <a:avLst/>
          </a:prstGeom>
        </p:spPr>
      </p:pic>
    </p:spTree>
    <p:extLst>
      <p:ext uri="{BB962C8B-B14F-4D97-AF65-F5344CB8AC3E}">
        <p14:creationId xmlns:p14="http://schemas.microsoft.com/office/powerpoint/2010/main" val="1606972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xmlns="" id="{B5BED38E-2EC7-C0B1-7541-8EE7654A0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upa 4">
            <a:extLst>
              <a:ext uri="{FF2B5EF4-FFF2-40B4-BE49-F238E27FC236}">
                <a16:creationId xmlns:a16="http://schemas.microsoft.com/office/drawing/2014/main" xmlns="" id="{85D5B75D-B1E9-0B18-852D-5FB1F765E75A}"/>
              </a:ext>
            </a:extLst>
          </p:cNvPr>
          <p:cNvGrpSpPr/>
          <p:nvPr/>
        </p:nvGrpSpPr>
        <p:grpSpPr>
          <a:xfrm>
            <a:off x="139378" y="870925"/>
            <a:ext cx="8623649" cy="5666725"/>
            <a:chOff x="150953" y="940373"/>
            <a:chExt cx="8623649" cy="5666725"/>
          </a:xfrm>
        </p:grpSpPr>
        <p:pic>
          <p:nvPicPr>
            <p:cNvPr id="6" name="Obraz 5">
              <a:extLst>
                <a:ext uri="{FF2B5EF4-FFF2-40B4-BE49-F238E27FC236}">
                  <a16:creationId xmlns:a16="http://schemas.microsoft.com/office/drawing/2014/main" xmlns="" id="{9A6E1553-7843-64C2-30C1-644355896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852" y="984715"/>
              <a:ext cx="2110451" cy="1582838"/>
            </a:xfrm>
            <a:prstGeom prst="rect">
              <a:avLst/>
            </a:prstGeom>
          </p:spPr>
        </p:pic>
        <p:pic>
          <p:nvPicPr>
            <p:cNvPr id="12" name="Obraz 11">
              <a:extLst>
                <a:ext uri="{FF2B5EF4-FFF2-40B4-BE49-F238E27FC236}">
                  <a16:creationId xmlns:a16="http://schemas.microsoft.com/office/drawing/2014/main" xmlns="" id="{45BF9243-6E78-AA14-0A42-7AA0D6F86A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7940" y="989171"/>
              <a:ext cx="2631310" cy="1582838"/>
            </a:xfrm>
            <a:prstGeom prst="rect">
              <a:avLst/>
            </a:prstGeom>
          </p:spPr>
        </p:pic>
        <p:pic>
          <p:nvPicPr>
            <p:cNvPr id="17" name="Obraz 16">
              <a:extLst>
                <a:ext uri="{FF2B5EF4-FFF2-40B4-BE49-F238E27FC236}">
                  <a16:creationId xmlns:a16="http://schemas.microsoft.com/office/drawing/2014/main" xmlns="" id="{7F0A5BCC-9D0F-10D2-701A-C38EF513CE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8039" y="940373"/>
              <a:ext cx="2026563" cy="2026563"/>
            </a:xfrm>
            <a:prstGeom prst="rect">
              <a:avLst/>
            </a:prstGeom>
          </p:spPr>
        </p:pic>
        <p:pic>
          <p:nvPicPr>
            <p:cNvPr id="22" name="Obraz 21">
              <a:extLst>
                <a:ext uri="{FF2B5EF4-FFF2-40B4-BE49-F238E27FC236}">
                  <a16:creationId xmlns:a16="http://schemas.microsoft.com/office/drawing/2014/main" xmlns="" id="{0C0C2C7C-44AD-50AA-94CD-788F153309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953" y="3315789"/>
              <a:ext cx="2558007" cy="1582837"/>
            </a:xfrm>
            <a:prstGeom prst="rect">
              <a:avLst/>
            </a:prstGeom>
          </p:spPr>
        </p:pic>
        <p:pic>
          <p:nvPicPr>
            <p:cNvPr id="27" name="Obraz 26">
              <a:extLst>
                <a:ext uri="{FF2B5EF4-FFF2-40B4-BE49-F238E27FC236}">
                  <a16:creationId xmlns:a16="http://schemas.microsoft.com/office/drawing/2014/main" xmlns="" id="{DCD07472-DAC4-730E-30DF-D3FF120F8D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10851" y="3878364"/>
              <a:ext cx="2053017" cy="1540820"/>
            </a:xfrm>
            <a:prstGeom prst="rect">
              <a:avLst/>
            </a:prstGeom>
          </p:spPr>
        </p:pic>
        <p:pic>
          <p:nvPicPr>
            <p:cNvPr id="30" name="Obraz 29">
              <a:extLst>
                <a:ext uri="{FF2B5EF4-FFF2-40B4-BE49-F238E27FC236}">
                  <a16:creationId xmlns:a16="http://schemas.microsoft.com/office/drawing/2014/main" xmlns="" id="{A4835BAC-2796-C5B4-B41C-4388817BEE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47074" y="3279219"/>
              <a:ext cx="2738607" cy="1716999"/>
            </a:xfrm>
            <a:prstGeom prst="rect">
              <a:avLst/>
            </a:prstGeom>
          </p:spPr>
        </p:pic>
        <p:pic>
          <p:nvPicPr>
            <p:cNvPr id="34" name="Obraz 33">
              <a:extLst>
                <a:ext uri="{FF2B5EF4-FFF2-40B4-BE49-F238E27FC236}">
                  <a16:creationId xmlns:a16="http://schemas.microsoft.com/office/drawing/2014/main" xmlns="" id="{96A3442E-50C0-85BE-07DA-FE1227A5D4A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6441" y="5481366"/>
              <a:ext cx="1497224" cy="1121920"/>
            </a:xfrm>
            <a:prstGeom prst="rect">
              <a:avLst/>
            </a:prstGeom>
          </p:spPr>
        </p:pic>
        <p:pic>
          <p:nvPicPr>
            <p:cNvPr id="39" name="Obraz 38">
              <a:extLst>
                <a:ext uri="{FF2B5EF4-FFF2-40B4-BE49-F238E27FC236}">
                  <a16:creationId xmlns:a16="http://schemas.microsoft.com/office/drawing/2014/main" xmlns="" id="{A33F526F-2A27-9706-AB88-71EBF79FC1E6}"/>
                </a:ext>
              </a:extLst>
            </p:cNvPr>
            <p:cNvPicPr>
              <a:picLocks noChangeAspect="1"/>
            </p:cNvPicPr>
            <p:nvPr/>
          </p:nvPicPr>
          <p:blipFill>
            <a:blip r:embed="rId10"/>
            <a:stretch>
              <a:fillRect/>
            </a:stretch>
          </p:blipFill>
          <p:spPr>
            <a:xfrm>
              <a:off x="3303456" y="5446856"/>
              <a:ext cx="1776339" cy="1160242"/>
            </a:xfrm>
            <a:prstGeom prst="rect">
              <a:avLst/>
            </a:prstGeom>
          </p:spPr>
        </p:pic>
      </p:grpSp>
      <p:sp>
        <p:nvSpPr>
          <p:cNvPr id="8" name="pole tekstowe 7">
            <a:extLst>
              <a:ext uri="{FF2B5EF4-FFF2-40B4-BE49-F238E27FC236}">
                <a16:creationId xmlns:a16="http://schemas.microsoft.com/office/drawing/2014/main" xmlns="" id="{36238168-89C0-71AD-ED1E-54D4B567D08F}"/>
              </a:ext>
            </a:extLst>
          </p:cNvPr>
          <p:cNvSpPr txBox="1"/>
          <p:nvPr/>
        </p:nvSpPr>
        <p:spPr>
          <a:xfrm>
            <a:off x="32802" y="2799592"/>
            <a:ext cx="9143999" cy="2246769"/>
          </a:xfrm>
          <a:prstGeom prst="rect">
            <a:avLst/>
          </a:prstGeom>
          <a:noFill/>
          <a:ln>
            <a:noFill/>
          </a:ln>
        </p:spPr>
        <p:txBody>
          <a:bodyPr wrap="square" rtlCol="0">
            <a:spAutoFit/>
          </a:bodyPr>
          <a:lstStyle/>
          <a:p>
            <a:pPr algn="ctr"/>
            <a:r>
              <a:rPr lang="pl-PL" sz="2800" b="1" dirty="0">
                <a:solidFill>
                  <a:schemeClr val="bg1"/>
                </a:solidFill>
              </a:rPr>
              <a:t>W skali całego Wszechświata jesteśmy bardzo, bardzo….. .malutcy </a:t>
            </a:r>
          </a:p>
          <a:p>
            <a:pPr algn="ctr"/>
            <a:r>
              <a:rPr lang="pl-PL" sz="2800" b="1" dirty="0">
                <a:solidFill>
                  <a:schemeClr val="bg1"/>
                </a:solidFill>
              </a:rPr>
              <a:t>i bardzo, bardzo …. osamotnieni.</a:t>
            </a:r>
          </a:p>
          <a:p>
            <a:pPr algn="ctr"/>
            <a:r>
              <a:rPr lang="pl-PL" sz="2800" b="1" dirty="0">
                <a:solidFill>
                  <a:schemeClr val="bg1"/>
                </a:solidFill>
              </a:rPr>
              <a:t>Żyjemy w olbrzymiej izolacji i pustce.</a:t>
            </a:r>
          </a:p>
          <a:p>
            <a:pPr algn="ctr"/>
            <a:endParaRPr lang="pl-PL" sz="2800" b="1" dirty="0">
              <a:solidFill>
                <a:schemeClr val="bg1"/>
              </a:solidFill>
            </a:endParaRPr>
          </a:p>
        </p:txBody>
      </p:sp>
    </p:spTree>
    <p:extLst>
      <p:ext uri="{BB962C8B-B14F-4D97-AF65-F5344CB8AC3E}">
        <p14:creationId xmlns:p14="http://schemas.microsoft.com/office/powerpoint/2010/main" val="412543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0" y="0"/>
                                    </p:animScale>
                                  </p:childTnLst>
                                </p:cTn>
                              </p:par>
                            </p:childTnLst>
                          </p:cTn>
                        </p:par>
                        <p:par>
                          <p:cTn id="7" fill="hold">
                            <p:stCondLst>
                              <p:cond delay="2000"/>
                            </p:stCondLst>
                            <p:childTnLst>
                              <p:par>
                                <p:cTn id="8" presetID="1" presetClass="entr" presetSubtype="0"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59279" y="201313"/>
            <a:ext cx="6749256" cy="927577"/>
          </a:xfrm>
        </p:spPr>
        <p:txBody>
          <a:bodyPr/>
          <a:lstStyle/>
          <a:p>
            <a:r>
              <a:rPr lang="pl-PL" sz="3200" b="1" dirty="0"/>
              <a:t>Efekt Dopplera, inne światy…</a:t>
            </a:r>
          </a:p>
        </p:txBody>
      </p:sp>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279" y="186003"/>
            <a:ext cx="1643855" cy="1643855"/>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279" y="2063846"/>
            <a:ext cx="3224300" cy="2146911"/>
          </a:xfrm>
          <a:prstGeom prst="rect">
            <a:avLst/>
          </a:prstGeom>
        </p:spPr>
      </p:pic>
      <p:pic>
        <p:nvPicPr>
          <p:cNvPr id="6" name="Obraz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150" y="4435914"/>
            <a:ext cx="3508929" cy="2292265"/>
          </a:xfrm>
          <a:prstGeom prst="rect">
            <a:avLst/>
          </a:prstGeom>
        </p:spPr>
      </p:pic>
      <p:pic>
        <p:nvPicPr>
          <p:cNvPr id="7" name="Obraz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1486" y="1248587"/>
            <a:ext cx="3552825" cy="2628900"/>
          </a:xfrm>
          <a:prstGeom prst="rect">
            <a:avLst/>
          </a:prstGeom>
        </p:spPr>
      </p:pic>
      <p:pic>
        <p:nvPicPr>
          <p:cNvPr id="9" name="Obraz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2839" y="4131734"/>
            <a:ext cx="2734735" cy="2402009"/>
          </a:xfrm>
          <a:prstGeom prst="rect">
            <a:avLst/>
          </a:prstGeom>
        </p:spPr>
      </p:pic>
    </p:spTree>
    <p:extLst>
      <p:ext uri="{BB962C8B-B14F-4D97-AF65-F5344CB8AC3E}">
        <p14:creationId xmlns:p14="http://schemas.microsoft.com/office/powerpoint/2010/main" val="1491112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806245" y="1930404"/>
            <a:ext cx="3843867" cy="948265"/>
          </a:xfrm>
        </p:spPr>
        <p:txBody>
          <a:bodyPr/>
          <a:lstStyle/>
          <a:p>
            <a:r>
              <a:rPr lang="pl-PL" b="1" dirty="0"/>
              <a:t>Tranzyty</a:t>
            </a:r>
          </a:p>
        </p:txBody>
      </p:sp>
      <p:sp>
        <p:nvSpPr>
          <p:cNvPr id="3" name="Symbol zastępczy zawartości 2"/>
          <p:cNvSpPr>
            <a:spLocks noGrp="1"/>
          </p:cNvSpPr>
          <p:nvPr>
            <p:ph idx="1"/>
          </p:nvPr>
        </p:nvSpPr>
        <p:spPr>
          <a:xfrm>
            <a:off x="4312358" y="2878667"/>
            <a:ext cx="4831644" cy="3247496"/>
          </a:xfrm>
        </p:spPr>
        <p:txBody>
          <a:bodyPr/>
          <a:lstStyle/>
          <a:p>
            <a:r>
              <a:rPr lang="pl-PL" dirty="0"/>
              <a:t>Pomiar jasności tysięcy gwiazd (dość łatwe!)</a:t>
            </a:r>
          </a:p>
          <a:p>
            <a:r>
              <a:rPr lang="pl-PL" dirty="0"/>
              <a:t>Odkrywanie tylko planet odpowiednio ustawionych (i dużych)</a:t>
            </a:r>
          </a:p>
          <a:p>
            <a:r>
              <a:rPr lang="pl-PL" dirty="0"/>
              <a:t>Liczne misje kosmiczne (Kepler, TESS, Plato)</a:t>
            </a:r>
          </a:p>
        </p:txBody>
      </p:sp>
      <p:pic>
        <p:nvPicPr>
          <p:cNvPr id="5" name="Obraz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507" y="526525"/>
            <a:ext cx="4020960" cy="2465575"/>
          </a:xfrm>
          <a:prstGeom prst="rect">
            <a:avLst/>
          </a:prstGeom>
        </p:spPr>
      </p:pic>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390" y="3238446"/>
            <a:ext cx="4018079" cy="2899765"/>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1289" y="198211"/>
            <a:ext cx="3081859" cy="1732192"/>
          </a:xfrm>
          <a:prstGeom prst="rect">
            <a:avLst/>
          </a:prstGeom>
        </p:spPr>
      </p:pic>
    </p:spTree>
    <p:extLst>
      <p:ext uri="{BB962C8B-B14F-4D97-AF65-F5344CB8AC3E}">
        <p14:creationId xmlns:p14="http://schemas.microsoft.com/office/powerpoint/2010/main" val="3133851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980268" y="107333"/>
            <a:ext cx="6050843" cy="2014979"/>
          </a:xfrm>
        </p:spPr>
        <p:txBody>
          <a:bodyPr/>
          <a:lstStyle/>
          <a:p>
            <a:pPr algn="r"/>
            <a:r>
              <a:rPr lang="pl-PL" b="1" dirty="0"/>
              <a:t> Mikrosoczewkowanie grawitacyjne</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298" y="1600200"/>
            <a:ext cx="2544239" cy="1436747"/>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97" y="3130375"/>
            <a:ext cx="3619500" cy="3419475"/>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298" y="95163"/>
            <a:ext cx="2544239" cy="1346464"/>
          </a:xfrm>
          <a:prstGeom prst="rect">
            <a:avLst/>
          </a:prstGeom>
        </p:spPr>
      </p:pic>
      <p:pic>
        <p:nvPicPr>
          <p:cNvPr id="8" name="Obraz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6007" y="2334509"/>
            <a:ext cx="4562475" cy="4448175"/>
          </a:xfrm>
          <a:prstGeom prst="rect">
            <a:avLst/>
          </a:prstGeom>
        </p:spPr>
      </p:pic>
      <p:pic>
        <p:nvPicPr>
          <p:cNvPr id="9" name="Obraz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0269" y="1362664"/>
            <a:ext cx="1270785" cy="1674283"/>
          </a:xfrm>
          <a:prstGeom prst="rect">
            <a:avLst/>
          </a:prstGeom>
        </p:spPr>
      </p:pic>
    </p:spTree>
    <p:extLst>
      <p:ext uri="{BB962C8B-B14F-4D97-AF65-F5344CB8AC3E}">
        <p14:creationId xmlns:p14="http://schemas.microsoft.com/office/powerpoint/2010/main" val="27524713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xmlns="" id="{0E488176-7997-6E74-7F9F-20F33661E6BE}"/>
              </a:ext>
            </a:extLst>
          </p:cNvPr>
          <p:cNvSpPr>
            <a:spLocks noGrp="1"/>
          </p:cNvSpPr>
          <p:nvPr>
            <p:ph type="title"/>
          </p:nvPr>
        </p:nvSpPr>
        <p:spPr>
          <a:xfrm>
            <a:off x="457201" y="197194"/>
            <a:ext cx="8229600" cy="1143000"/>
          </a:xfrm>
        </p:spPr>
        <p:txBody>
          <a:bodyPr/>
          <a:lstStyle/>
          <a:p>
            <a:r>
              <a:rPr lang="pl-PL" sz="3600" b="1" dirty="0" err="1"/>
              <a:t>Egzoplanety</a:t>
            </a:r>
            <a:r>
              <a:rPr lang="pl-PL" sz="3600" b="1" dirty="0"/>
              <a:t> w naszej galaktyce </a:t>
            </a:r>
            <a:br>
              <a:rPr lang="pl-PL" sz="3600" b="1" dirty="0"/>
            </a:br>
            <a:r>
              <a:rPr lang="pl-PL" sz="3600" b="1" dirty="0"/>
              <a:t>– stan na dzień dzisiejszy</a:t>
            </a:r>
            <a:br>
              <a:rPr lang="pl-PL" sz="3600" b="1" dirty="0"/>
            </a:br>
            <a:endParaRPr lang="pl-PL" sz="3600" b="1" dirty="0"/>
          </a:p>
        </p:txBody>
      </p:sp>
      <p:sp>
        <p:nvSpPr>
          <p:cNvPr id="5" name="pole tekstowe 4">
            <a:extLst>
              <a:ext uri="{FF2B5EF4-FFF2-40B4-BE49-F238E27FC236}">
                <a16:creationId xmlns:a16="http://schemas.microsoft.com/office/drawing/2014/main" xmlns="" id="{E2180260-C9C8-84E1-EA0E-793B7BB3C66A}"/>
              </a:ext>
            </a:extLst>
          </p:cNvPr>
          <p:cNvSpPr txBox="1"/>
          <p:nvPr/>
        </p:nvSpPr>
        <p:spPr>
          <a:xfrm>
            <a:off x="457199" y="1224447"/>
            <a:ext cx="8582629" cy="2308324"/>
          </a:xfrm>
          <a:prstGeom prst="rect">
            <a:avLst/>
          </a:prstGeom>
          <a:noFill/>
        </p:spPr>
        <p:txBody>
          <a:bodyPr wrap="square" rtlCol="0">
            <a:spAutoFit/>
          </a:bodyPr>
          <a:lstStyle/>
          <a:p>
            <a:pPr marL="285750" indent="-285750">
              <a:buFont typeface="Arial" panose="020B0604020202020204" pitchFamily="34" charset="0"/>
              <a:buChar char="•"/>
            </a:pPr>
            <a:r>
              <a:rPr lang="pl-PL" dirty="0"/>
              <a:t>Obecnie mamy ponad 5000 potwierdzonych planet spoza układu słonecznego;</a:t>
            </a:r>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r>
              <a:rPr lang="pl-PL" dirty="0"/>
              <a:t>Najwięcej odkrytych jest planet mało masywnych (porównywalnych do masy Ziemi), gęsto upakowanych i poruszających się na bardzo ciasnych orbitach wokół swoich gwiazd;</a:t>
            </a:r>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r>
              <a:rPr lang="pl-PL" dirty="0"/>
              <a:t>Bardzo dużo planet o orbitach ekscentrycznych (niekołowych) – inaczej niż nasz układ Słoneczny (gdzie ekscentryczność jest bardzo mała);</a:t>
            </a:r>
          </a:p>
        </p:txBody>
      </p:sp>
      <p:pic>
        <p:nvPicPr>
          <p:cNvPr id="7" name="Obraz 6">
            <a:extLst>
              <a:ext uri="{FF2B5EF4-FFF2-40B4-BE49-F238E27FC236}">
                <a16:creationId xmlns:a16="http://schemas.microsoft.com/office/drawing/2014/main" xmlns="" id="{5235575B-F2ED-27CA-A651-E248BB4F5D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475" y="4167524"/>
            <a:ext cx="2550404" cy="1922006"/>
          </a:xfrm>
          <a:prstGeom prst="rect">
            <a:avLst/>
          </a:prstGeom>
        </p:spPr>
      </p:pic>
      <p:sp>
        <p:nvSpPr>
          <p:cNvPr id="8" name="pole tekstowe 7">
            <a:extLst>
              <a:ext uri="{FF2B5EF4-FFF2-40B4-BE49-F238E27FC236}">
                <a16:creationId xmlns:a16="http://schemas.microsoft.com/office/drawing/2014/main" xmlns="" id="{2BAC13D0-6179-6FD8-9164-A2201B021570}"/>
              </a:ext>
            </a:extLst>
          </p:cNvPr>
          <p:cNvSpPr txBox="1"/>
          <p:nvPr/>
        </p:nvSpPr>
        <p:spPr>
          <a:xfrm>
            <a:off x="2832384" y="3798192"/>
            <a:ext cx="2650603" cy="369332"/>
          </a:xfrm>
          <a:prstGeom prst="rect">
            <a:avLst/>
          </a:prstGeom>
          <a:noFill/>
        </p:spPr>
        <p:txBody>
          <a:bodyPr wrap="square" rtlCol="0">
            <a:spAutoFit/>
          </a:bodyPr>
          <a:lstStyle/>
          <a:p>
            <a:r>
              <a:rPr lang="pl-PL" dirty="0"/>
              <a:t>Proxima </a:t>
            </a:r>
            <a:r>
              <a:rPr lang="pl-PL" dirty="0" err="1"/>
              <a:t>Centauri</a:t>
            </a:r>
            <a:endParaRPr lang="pl-PL" dirty="0"/>
          </a:p>
        </p:txBody>
      </p:sp>
      <p:pic>
        <p:nvPicPr>
          <p:cNvPr id="9" name="Obraz 8">
            <a:extLst>
              <a:ext uri="{FF2B5EF4-FFF2-40B4-BE49-F238E27FC236}">
                <a16:creationId xmlns:a16="http://schemas.microsoft.com/office/drawing/2014/main" xmlns="" id="{6B621839-E888-84E6-B73F-3BCA87A131A1}"/>
              </a:ext>
            </a:extLst>
          </p:cNvPr>
          <p:cNvPicPr>
            <a:picLocks noChangeAspect="1"/>
          </p:cNvPicPr>
          <p:nvPr/>
        </p:nvPicPr>
        <p:blipFill>
          <a:blip r:embed="rId4"/>
          <a:stretch>
            <a:fillRect/>
          </a:stretch>
        </p:blipFill>
        <p:spPr>
          <a:xfrm>
            <a:off x="136001" y="4167524"/>
            <a:ext cx="2436073" cy="1922006"/>
          </a:xfrm>
          <a:prstGeom prst="rect">
            <a:avLst/>
          </a:prstGeom>
        </p:spPr>
      </p:pic>
      <p:pic>
        <p:nvPicPr>
          <p:cNvPr id="11" name="Obraz 10">
            <a:extLst>
              <a:ext uri="{FF2B5EF4-FFF2-40B4-BE49-F238E27FC236}">
                <a16:creationId xmlns:a16="http://schemas.microsoft.com/office/drawing/2014/main" xmlns="" id="{2412EDF6-6F08-0B40-DBF7-93DF86CEE0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8896" y="4167524"/>
            <a:ext cx="2977706" cy="1922006"/>
          </a:xfrm>
          <a:prstGeom prst="rect">
            <a:avLst/>
          </a:prstGeom>
        </p:spPr>
      </p:pic>
      <p:sp>
        <p:nvSpPr>
          <p:cNvPr id="12" name="pole tekstowe 11">
            <a:extLst>
              <a:ext uri="{FF2B5EF4-FFF2-40B4-BE49-F238E27FC236}">
                <a16:creationId xmlns:a16="http://schemas.microsoft.com/office/drawing/2014/main" xmlns="" id="{CA35D26B-D982-B03B-754E-05252E66A839}"/>
              </a:ext>
            </a:extLst>
          </p:cNvPr>
          <p:cNvSpPr txBox="1"/>
          <p:nvPr/>
        </p:nvSpPr>
        <p:spPr>
          <a:xfrm>
            <a:off x="6493397" y="3839959"/>
            <a:ext cx="2650603" cy="369332"/>
          </a:xfrm>
          <a:prstGeom prst="rect">
            <a:avLst/>
          </a:prstGeom>
          <a:noFill/>
        </p:spPr>
        <p:txBody>
          <a:bodyPr wrap="square" rtlCol="0">
            <a:spAutoFit/>
          </a:bodyPr>
          <a:lstStyle/>
          <a:p>
            <a:r>
              <a:rPr lang="pl-PL" dirty="0"/>
              <a:t>Trappist-1</a:t>
            </a:r>
          </a:p>
        </p:txBody>
      </p:sp>
      <p:sp>
        <p:nvSpPr>
          <p:cNvPr id="13" name="pole tekstowe 12">
            <a:extLst>
              <a:ext uri="{FF2B5EF4-FFF2-40B4-BE49-F238E27FC236}">
                <a16:creationId xmlns:a16="http://schemas.microsoft.com/office/drawing/2014/main" xmlns="" id="{783B4A4D-6E85-0E63-74AD-3A77EF19080D}"/>
              </a:ext>
            </a:extLst>
          </p:cNvPr>
          <p:cNvSpPr txBox="1"/>
          <p:nvPr/>
        </p:nvSpPr>
        <p:spPr>
          <a:xfrm>
            <a:off x="5608896" y="6115683"/>
            <a:ext cx="3271354" cy="523220"/>
          </a:xfrm>
          <a:prstGeom prst="rect">
            <a:avLst/>
          </a:prstGeom>
          <a:noFill/>
        </p:spPr>
        <p:txBody>
          <a:bodyPr wrap="square" rtlCol="0">
            <a:spAutoFit/>
          </a:bodyPr>
          <a:lstStyle/>
          <a:p>
            <a:pPr algn="ctr"/>
            <a:r>
              <a:rPr lang="pl-PL" sz="1400" dirty="0"/>
              <a:t>siedem planet skalistych,</a:t>
            </a:r>
          </a:p>
          <a:p>
            <a:pPr algn="ctr"/>
            <a:r>
              <a:rPr lang="pl-PL" sz="1400" dirty="0"/>
              <a:t>w tym trzy w strefie zamieszkania</a:t>
            </a:r>
          </a:p>
        </p:txBody>
      </p:sp>
    </p:spTree>
    <p:extLst>
      <p:ext uri="{BB962C8B-B14F-4D97-AF65-F5344CB8AC3E}">
        <p14:creationId xmlns:p14="http://schemas.microsoft.com/office/powerpoint/2010/main" val="859434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xmlns="" id="{FDD9F027-C161-474C-842F-5467F4706A2B}"/>
              </a:ext>
            </a:extLst>
          </p:cNvPr>
          <p:cNvSpPr>
            <a:spLocks noGrp="1" noChangeArrowheads="1"/>
          </p:cNvSpPr>
          <p:nvPr>
            <p:ph type="title"/>
          </p:nvPr>
        </p:nvSpPr>
        <p:spPr>
          <a:xfrm>
            <a:off x="468313" y="0"/>
            <a:ext cx="8229600" cy="1143000"/>
          </a:xfrm>
        </p:spPr>
        <p:txBody>
          <a:bodyPr/>
          <a:lstStyle/>
          <a:p>
            <a:pPr eaLnBrk="1" hangingPunct="1"/>
            <a:r>
              <a:rPr lang="pl-PL" altLang="it-IT" sz="3200" b="1" dirty="0">
                <a:solidFill>
                  <a:schemeClr val="tx1"/>
                </a:solidFill>
              </a:rPr>
              <a:t>Nie tylko Droga Mleczna…</a:t>
            </a:r>
            <a:endParaRPr lang="en-AU" altLang="it-IT" sz="3200" b="1" dirty="0">
              <a:solidFill>
                <a:schemeClr val="tx1"/>
              </a:solidFill>
            </a:endParaRPr>
          </a:p>
        </p:txBody>
      </p:sp>
      <p:sp>
        <p:nvSpPr>
          <p:cNvPr id="77827" name="Text Box 3">
            <a:extLst>
              <a:ext uri="{FF2B5EF4-FFF2-40B4-BE49-F238E27FC236}">
                <a16:creationId xmlns:a16="http://schemas.microsoft.com/office/drawing/2014/main" xmlns="" id="{969B4472-6FA1-4B5D-B7FC-8BECE617D8D0}"/>
              </a:ext>
            </a:extLst>
          </p:cNvPr>
          <p:cNvSpPr txBox="1">
            <a:spLocks noChangeArrowheads="1"/>
          </p:cNvSpPr>
          <p:nvPr/>
        </p:nvSpPr>
        <p:spPr bwMode="auto">
          <a:xfrm>
            <a:off x="157333" y="5839910"/>
            <a:ext cx="9045233"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800" dirty="0">
                <a:solidFill>
                  <a:schemeClr val="tx1"/>
                </a:solidFill>
              </a:rPr>
              <a:t>Obecnie obserwujemy około 10 miliardów galaktyk w dostępnym nam Wszechświecie</a:t>
            </a:r>
          </a:p>
          <a:p>
            <a:pPr eaLnBrk="1" hangingPunct="1"/>
            <a:r>
              <a:rPr lang="pl-PL" altLang="it-IT" sz="1800" dirty="0">
                <a:solidFill>
                  <a:schemeClr val="tx1"/>
                </a:solidFill>
              </a:rPr>
              <a:t>Galaktyki od nas uciekają: im bardziej czerwone (pozornie) tym są dalsze.</a:t>
            </a:r>
          </a:p>
          <a:p>
            <a:pPr eaLnBrk="1" hangingPunct="1"/>
            <a:r>
              <a:rPr lang="pl-PL" altLang="it-IT" sz="1800" dirty="0">
                <a:solidFill>
                  <a:schemeClr val="tx1"/>
                </a:solidFill>
              </a:rPr>
              <a:t>Najbardziej czerwone (na tym zdjęciu), są oddalone od nas o 13 mld lat świetlnych!</a:t>
            </a:r>
          </a:p>
          <a:p>
            <a:pPr eaLnBrk="1" hangingPunct="1"/>
            <a:endParaRPr lang="pl-PL" altLang="it-IT" sz="1400" dirty="0">
              <a:solidFill>
                <a:schemeClr val="tx1"/>
              </a:solidFill>
            </a:endParaRPr>
          </a:p>
        </p:txBody>
      </p:sp>
      <p:pic>
        <p:nvPicPr>
          <p:cNvPr id="77828" name="Picture 6">
            <a:extLst>
              <a:ext uri="{FF2B5EF4-FFF2-40B4-BE49-F238E27FC236}">
                <a16:creationId xmlns:a16="http://schemas.microsoft.com/office/drawing/2014/main" xmlns="" id="{1EE81B15-0C1D-4A76-A0E9-5BD839BDE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052513"/>
            <a:ext cx="5111750" cy="466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 Box 7">
            <a:extLst>
              <a:ext uri="{FF2B5EF4-FFF2-40B4-BE49-F238E27FC236}">
                <a16:creationId xmlns:a16="http://schemas.microsoft.com/office/drawing/2014/main" xmlns="" id="{E72FC3E9-3385-4837-BD52-E79885F66D6D}"/>
              </a:ext>
            </a:extLst>
          </p:cNvPr>
          <p:cNvSpPr txBox="1">
            <a:spLocks noChangeArrowheads="1"/>
          </p:cNvSpPr>
          <p:nvPr/>
        </p:nvSpPr>
        <p:spPr bwMode="auto">
          <a:xfrm>
            <a:off x="2268538" y="5373688"/>
            <a:ext cx="49942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400">
                <a:solidFill>
                  <a:srgbClr val="FFFF00"/>
                </a:solidFill>
              </a:rPr>
              <a:t>NASA-HS201427a-HubbleUltraDeepField2014-20140603.jpg</a:t>
            </a:r>
          </a:p>
          <a:p>
            <a:pPr eaLnBrk="1" hangingPunct="1"/>
            <a:endParaRPr lang="en-AU" altLang="it-IT" sz="1400">
              <a:solidFill>
                <a:srgbClr val="FFFF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60709" y="2209481"/>
            <a:ext cx="4583291" cy="785179"/>
          </a:xfrm>
        </p:spPr>
        <p:txBody>
          <a:bodyPr/>
          <a:lstStyle/>
          <a:p>
            <a:r>
              <a:rPr lang="pl-PL" sz="4000" b="1" dirty="0"/>
              <a:t>Czym jest życie?</a:t>
            </a:r>
          </a:p>
        </p:txBody>
      </p:sp>
      <p:sp>
        <p:nvSpPr>
          <p:cNvPr id="3" name="Symbol zastępczy zawartości 2"/>
          <p:cNvSpPr>
            <a:spLocks noGrp="1"/>
          </p:cNvSpPr>
          <p:nvPr>
            <p:ph idx="1"/>
          </p:nvPr>
        </p:nvSpPr>
        <p:spPr>
          <a:xfrm>
            <a:off x="4667757" y="2994661"/>
            <a:ext cx="4369195" cy="4525963"/>
          </a:xfrm>
        </p:spPr>
        <p:txBody>
          <a:bodyPr/>
          <a:lstStyle/>
          <a:p>
            <a:pPr marL="0" indent="0">
              <a:buNone/>
            </a:pPr>
            <a:r>
              <a:rPr lang="pl-PL" sz="2800" b="1" dirty="0"/>
              <a:t>Życie</a:t>
            </a:r>
            <a:r>
              <a:rPr lang="pl-PL" sz="2800" dirty="0"/>
              <a:t> to stan odróżniający organizmy żywe od obiektów nieożywionych </a:t>
            </a:r>
          </a:p>
          <a:p>
            <a:pPr marL="0" indent="0">
              <a:spcBef>
                <a:spcPts val="0"/>
              </a:spcBef>
              <a:buNone/>
            </a:pPr>
            <a:r>
              <a:rPr lang="pl-PL" sz="2800"/>
              <a:t>i </a:t>
            </a:r>
            <a:r>
              <a:rPr lang="pl-PL" sz="2800" dirty="0"/>
              <a:t>charakteryzujący się różnymi cechami, w tym wzrostem, metabolizmem, adaptacją, reakcją na bodźce i rozmnażaniem.</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3" y="274639"/>
            <a:ext cx="4500999" cy="6126163"/>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4570" y="155221"/>
            <a:ext cx="1693151" cy="1975343"/>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4950" y="155222"/>
            <a:ext cx="2633791" cy="1975343"/>
          </a:xfrm>
          <a:prstGeom prst="rect">
            <a:avLst/>
          </a:prstGeom>
        </p:spPr>
      </p:pic>
    </p:spTree>
    <p:extLst>
      <p:ext uri="{BB962C8B-B14F-4D97-AF65-F5344CB8AC3E}">
        <p14:creationId xmlns:p14="http://schemas.microsoft.com/office/powerpoint/2010/main" val="2429466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xmlns="" id="{0086CB30-2BCD-1002-5212-4405AFDAB8D1}"/>
              </a:ext>
            </a:extLst>
          </p:cNvPr>
          <p:cNvSpPr>
            <a:spLocks noGrp="1"/>
          </p:cNvSpPr>
          <p:nvPr>
            <p:ph type="title"/>
          </p:nvPr>
        </p:nvSpPr>
        <p:spPr>
          <a:xfrm>
            <a:off x="457200" y="-132193"/>
            <a:ext cx="8229600" cy="1143000"/>
          </a:xfrm>
        </p:spPr>
        <p:txBody>
          <a:bodyPr/>
          <a:lstStyle/>
          <a:p>
            <a:r>
              <a:rPr lang="pl-PL" sz="3200" b="1" dirty="0"/>
              <a:t>Woda </a:t>
            </a:r>
            <a:br>
              <a:rPr lang="pl-PL" sz="3200" b="1" dirty="0"/>
            </a:br>
            <a:r>
              <a:rPr lang="pl-PL" sz="3200" b="1" dirty="0"/>
              <a:t>– życiodajna substancja</a:t>
            </a:r>
          </a:p>
        </p:txBody>
      </p:sp>
      <p:pic>
        <p:nvPicPr>
          <p:cNvPr id="6" name="Obraz 5">
            <a:extLst>
              <a:ext uri="{FF2B5EF4-FFF2-40B4-BE49-F238E27FC236}">
                <a16:creationId xmlns:a16="http://schemas.microsoft.com/office/drawing/2014/main" xmlns="" id="{9E9E4BD3-548F-52FA-A2F5-D971FD8BD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3382" y="3279216"/>
            <a:ext cx="1570542" cy="1324491"/>
          </a:xfrm>
          <a:prstGeom prst="rect">
            <a:avLst/>
          </a:prstGeom>
        </p:spPr>
      </p:pic>
      <p:sp>
        <p:nvSpPr>
          <p:cNvPr id="7" name="pole tekstowe 6">
            <a:extLst>
              <a:ext uri="{FF2B5EF4-FFF2-40B4-BE49-F238E27FC236}">
                <a16:creationId xmlns:a16="http://schemas.microsoft.com/office/drawing/2014/main" xmlns="" id="{3187AAC3-C77E-EA42-AF5E-279E78A38AA4}"/>
              </a:ext>
            </a:extLst>
          </p:cNvPr>
          <p:cNvSpPr txBox="1"/>
          <p:nvPr/>
        </p:nvSpPr>
        <p:spPr>
          <a:xfrm>
            <a:off x="-268849" y="871605"/>
            <a:ext cx="9933354" cy="646331"/>
          </a:xfrm>
          <a:prstGeom prst="rect">
            <a:avLst/>
          </a:prstGeom>
          <a:noFill/>
        </p:spPr>
        <p:txBody>
          <a:bodyPr wrap="square" rtlCol="0">
            <a:spAutoFit/>
          </a:bodyPr>
          <a:lstStyle/>
          <a:p>
            <a:pPr algn="ctr"/>
            <a:r>
              <a:rPr lang="pl-PL" dirty="0"/>
              <a:t>Poszukując w kosmosie życia podobnego do naszego </a:t>
            </a:r>
          </a:p>
          <a:p>
            <a:pPr algn="ctr"/>
            <a:r>
              <a:rPr lang="pl-PL" dirty="0"/>
              <a:t>- poszukujemy wody na innych planetach.</a:t>
            </a:r>
          </a:p>
        </p:txBody>
      </p:sp>
      <p:cxnSp>
        <p:nvCxnSpPr>
          <p:cNvPr id="12" name="Łącznik prosty ze strzałką 11">
            <a:extLst>
              <a:ext uri="{FF2B5EF4-FFF2-40B4-BE49-F238E27FC236}">
                <a16:creationId xmlns:a16="http://schemas.microsoft.com/office/drawing/2014/main" xmlns="" id="{58F7CD5E-67C0-AF10-11B9-D5A96D009A79}"/>
              </a:ext>
            </a:extLst>
          </p:cNvPr>
          <p:cNvCxnSpPr>
            <a:cxnSpLocks/>
          </p:cNvCxnSpPr>
          <p:nvPr/>
        </p:nvCxnSpPr>
        <p:spPr>
          <a:xfrm flipV="1">
            <a:off x="5322024" y="3596591"/>
            <a:ext cx="688676" cy="64913"/>
          </a:xfrm>
          <a:prstGeom prst="straightConnector1">
            <a:avLst/>
          </a:prstGeom>
          <a:ln>
            <a:headEnd w="lg" len="lg"/>
            <a:tailEnd type="stealth" w="lg" len="lg"/>
          </a:ln>
        </p:spPr>
        <p:style>
          <a:lnRef idx="1">
            <a:schemeClr val="dk1"/>
          </a:lnRef>
          <a:fillRef idx="0">
            <a:schemeClr val="dk1"/>
          </a:fillRef>
          <a:effectRef idx="0">
            <a:schemeClr val="dk1"/>
          </a:effectRef>
          <a:fontRef idx="minor">
            <a:schemeClr val="tx1"/>
          </a:fontRef>
        </p:style>
      </p:cxnSp>
      <p:cxnSp>
        <p:nvCxnSpPr>
          <p:cNvPr id="17" name="Łącznik prosty ze strzałką 16">
            <a:extLst>
              <a:ext uri="{FF2B5EF4-FFF2-40B4-BE49-F238E27FC236}">
                <a16:creationId xmlns:a16="http://schemas.microsoft.com/office/drawing/2014/main" xmlns="" id="{B7B0E72C-9A9D-FA9D-8E49-5FCD1D142C80}"/>
              </a:ext>
            </a:extLst>
          </p:cNvPr>
          <p:cNvCxnSpPr>
            <a:cxnSpLocks/>
          </p:cNvCxnSpPr>
          <p:nvPr/>
        </p:nvCxnSpPr>
        <p:spPr>
          <a:xfrm>
            <a:off x="5322024" y="4339225"/>
            <a:ext cx="572339" cy="53201"/>
          </a:xfrm>
          <a:prstGeom prst="straightConnector1">
            <a:avLst/>
          </a:prstGeom>
          <a:ln>
            <a:headEnd w="lg" len="lg"/>
            <a:tailEnd type="stealth" w="lg" len="lg"/>
          </a:ln>
        </p:spPr>
        <p:style>
          <a:lnRef idx="1">
            <a:schemeClr val="dk1"/>
          </a:lnRef>
          <a:fillRef idx="0">
            <a:schemeClr val="dk1"/>
          </a:fillRef>
          <a:effectRef idx="0">
            <a:schemeClr val="dk1"/>
          </a:effectRef>
          <a:fontRef idx="minor">
            <a:schemeClr val="tx1"/>
          </a:fontRef>
        </p:style>
      </p:cxnSp>
      <p:sp>
        <p:nvSpPr>
          <p:cNvPr id="20" name="pole tekstowe 19">
            <a:extLst>
              <a:ext uri="{FF2B5EF4-FFF2-40B4-BE49-F238E27FC236}">
                <a16:creationId xmlns:a16="http://schemas.microsoft.com/office/drawing/2014/main" xmlns="" id="{5BAAB5DB-1891-D0E5-AEC0-883B6D7F69FE}"/>
              </a:ext>
            </a:extLst>
          </p:cNvPr>
          <p:cNvSpPr txBox="1"/>
          <p:nvPr/>
        </p:nvSpPr>
        <p:spPr>
          <a:xfrm>
            <a:off x="2334240" y="6024276"/>
            <a:ext cx="4572000" cy="276999"/>
          </a:xfrm>
          <a:prstGeom prst="rect">
            <a:avLst/>
          </a:prstGeom>
          <a:noFill/>
        </p:spPr>
        <p:txBody>
          <a:bodyPr wrap="square">
            <a:spAutoFit/>
          </a:bodyPr>
          <a:lstStyle/>
          <a:p>
            <a:endParaRPr lang="pl-PL" sz="1200" dirty="0">
              <a:solidFill>
                <a:srgbClr val="FF0000"/>
              </a:solidFill>
            </a:endParaRPr>
          </a:p>
        </p:txBody>
      </p:sp>
      <p:grpSp>
        <p:nvGrpSpPr>
          <p:cNvPr id="81" name="Grupa 80">
            <a:extLst>
              <a:ext uri="{FF2B5EF4-FFF2-40B4-BE49-F238E27FC236}">
                <a16:creationId xmlns:a16="http://schemas.microsoft.com/office/drawing/2014/main" xmlns="" id="{987B17F1-4A8A-2CA8-F534-56F7BC633106}"/>
              </a:ext>
            </a:extLst>
          </p:cNvPr>
          <p:cNvGrpSpPr/>
          <p:nvPr/>
        </p:nvGrpSpPr>
        <p:grpSpPr>
          <a:xfrm>
            <a:off x="6031523" y="4219744"/>
            <a:ext cx="2874639" cy="1868652"/>
            <a:chOff x="6031523" y="4219744"/>
            <a:chExt cx="2874639" cy="1868652"/>
          </a:xfrm>
        </p:grpSpPr>
        <p:sp>
          <p:nvSpPr>
            <p:cNvPr id="16" name="pole tekstowe 15">
              <a:extLst>
                <a:ext uri="{FF2B5EF4-FFF2-40B4-BE49-F238E27FC236}">
                  <a16:creationId xmlns:a16="http://schemas.microsoft.com/office/drawing/2014/main" xmlns="" id="{2624F3FB-AA1C-0E96-05CD-BC34EE6157AE}"/>
                </a:ext>
              </a:extLst>
            </p:cNvPr>
            <p:cNvSpPr txBox="1"/>
            <p:nvPr/>
          </p:nvSpPr>
          <p:spPr>
            <a:xfrm>
              <a:off x="6031523" y="4219744"/>
              <a:ext cx="2152357" cy="523220"/>
            </a:xfrm>
            <a:prstGeom prst="rect">
              <a:avLst/>
            </a:prstGeom>
            <a:noFill/>
          </p:spPr>
          <p:txBody>
            <a:bodyPr wrap="square" rtlCol="0">
              <a:spAutoFit/>
            </a:bodyPr>
            <a:lstStyle/>
            <a:p>
              <a:r>
                <a:rPr lang="pl-PL" sz="1400" dirty="0"/>
                <a:t>anomalna rozszerzalność</a:t>
              </a:r>
            </a:p>
          </p:txBody>
        </p:sp>
        <p:pic>
          <p:nvPicPr>
            <p:cNvPr id="26" name="Obraz 25">
              <a:extLst>
                <a:ext uri="{FF2B5EF4-FFF2-40B4-BE49-F238E27FC236}">
                  <a16:creationId xmlns:a16="http://schemas.microsoft.com/office/drawing/2014/main" xmlns="" id="{8E909456-5131-488C-3601-1A95CFE45514}"/>
                </a:ext>
              </a:extLst>
            </p:cNvPr>
            <p:cNvPicPr>
              <a:picLocks noChangeAspect="1"/>
            </p:cNvPicPr>
            <p:nvPr/>
          </p:nvPicPr>
          <p:blipFill>
            <a:blip r:embed="rId4"/>
            <a:stretch>
              <a:fillRect/>
            </a:stretch>
          </p:blipFill>
          <p:spPr>
            <a:xfrm>
              <a:off x="6541515" y="4666793"/>
              <a:ext cx="2364647" cy="1421603"/>
            </a:xfrm>
            <a:prstGeom prst="rect">
              <a:avLst/>
            </a:prstGeom>
          </p:spPr>
        </p:pic>
      </p:grpSp>
      <p:grpSp>
        <p:nvGrpSpPr>
          <p:cNvPr id="78" name="Grupa 77">
            <a:extLst>
              <a:ext uri="{FF2B5EF4-FFF2-40B4-BE49-F238E27FC236}">
                <a16:creationId xmlns:a16="http://schemas.microsoft.com/office/drawing/2014/main" xmlns="" id="{40AA3F16-674F-C0EB-0CC2-A762D23502C3}"/>
              </a:ext>
            </a:extLst>
          </p:cNvPr>
          <p:cNvGrpSpPr/>
          <p:nvPr/>
        </p:nvGrpSpPr>
        <p:grpSpPr>
          <a:xfrm>
            <a:off x="6130171" y="3160301"/>
            <a:ext cx="2323538" cy="1002405"/>
            <a:chOff x="6130171" y="3160301"/>
            <a:chExt cx="2323538" cy="1002405"/>
          </a:xfrm>
        </p:grpSpPr>
        <p:sp>
          <p:nvSpPr>
            <p:cNvPr id="15" name="pole tekstowe 14">
              <a:extLst>
                <a:ext uri="{FF2B5EF4-FFF2-40B4-BE49-F238E27FC236}">
                  <a16:creationId xmlns:a16="http://schemas.microsoft.com/office/drawing/2014/main" xmlns="" id="{AB3D4853-53BA-94F3-E0E1-E7A63127F76C}"/>
                </a:ext>
              </a:extLst>
            </p:cNvPr>
            <p:cNvSpPr txBox="1"/>
            <p:nvPr/>
          </p:nvSpPr>
          <p:spPr>
            <a:xfrm>
              <a:off x="6130171" y="3324369"/>
              <a:ext cx="2152357" cy="523220"/>
            </a:xfrm>
            <a:prstGeom prst="rect">
              <a:avLst/>
            </a:prstGeom>
            <a:noFill/>
          </p:spPr>
          <p:txBody>
            <a:bodyPr wrap="square" rtlCol="0">
              <a:spAutoFit/>
            </a:bodyPr>
            <a:lstStyle/>
            <a:p>
              <a:r>
                <a:rPr lang="pl-PL" sz="1400" dirty="0"/>
                <a:t>jest dobrym rozpuszczalnikiem</a:t>
              </a:r>
            </a:p>
          </p:txBody>
        </p:sp>
        <p:pic>
          <p:nvPicPr>
            <p:cNvPr id="28" name="Obraz 27">
              <a:extLst>
                <a:ext uri="{FF2B5EF4-FFF2-40B4-BE49-F238E27FC236}">
                  <a16:creationId xmlns:a16="http://schemas.microsoft.com/office/drawing/2014/main" xmlns="" id="{7CD5537F-D657-6D74-281A-2AE4E19C5F57}"/>
                </a:ext>
              </a:extLst>
            </p:cNvPr>
            <p:cNvPicPr>
              <a:picLocks noChangeAspect="1"/>
            </p:cNvPicPr>
            <p:nvPr/>
          </p:nvPicPr>
          <p:blipFill>
            <a:blip r:embed="rId5"/>
            <a:stretch>
              <a:fillRect/>
            </a:stretch>
          </p:blipFill>
          <p:spPr>
            <a:xfrm>
              <a:off x="7903101" y="3160301"/>
              <a:ext cx="550608" cy="1002405"/>
            </a:xfrm>
            <a:prstGeom prst="rect">
              <a:avLst/>
            </a:prstGeom>
          </p:spPr>
        </p:pic>
      </p:grpSp>
      <p:cxnSp>
        <p:nvCxnSpPr>
          <p:cNvPr id="32" name="Łącznik prosty ze strzałką 31">
            <a:extLst>
              <a:ext uri="{FF2B5EF4-FFF2-40B4-BE49-F238E27FC236}">
                <a16:creationId xmlns:a16="http://schemas.microsoft.com/office/drawing/2014/main" xmlns="" id="{3376C3BD-DAFF-8EDD-D87B-C6B15F517C8C}"/>
              </a:ext>
            </a:extLst>
          </p:cNvPr>
          <p:cNvCxnSpPr>
            <a:cxnSpLocks/>
          </p:cNvCxnSpPr>
          <p:nvPr/>
        </p:nvCxnSpPr>
        <p:spPr>
          <a:xfrm flipV="1">
            <a:off x="4329505" y="2653547"/>
            <a:ext cx="0" cy="589792"/>
          </a:xfrm>
          <a:prstGeom prst="straightConnector1">
            <a:avLst/>
          </a:prstGeom>
          <a:ln>
            <a:headEnd w="lg" len="lg"/>
            <a:tailEnd type="stealth" w="lg" len="lg"/>
          </a:ln>
        </p:spPr>
        <p:style>
          <a:lnRef idx="1">
            <a:schemeClr val="dk1"/>
          </a:lnRef>
          <a:fillRef idx="0">
            <a:schemeClr val="dk1"/>
          </a:fillRef>
          <a:effectRef idx="0">
            <a:schemeClr val="dk1"/>
          </a:effectRef>
          <a:fontRef idx="minor">
            <a:schemeClr val="tx1"/>
          </a:fontRef>
        </p:style>
      </p:cxnSp>
      <p:grpSp>
        <p:nvGrpSpPr>
          <p:cNvPr id="49" name="Grupa 48">
            <a:extLst>
              <a:ext uri="{FF2B5EF4-FFF2-40B4-BE49-F238E27FC236}">
                <a16:creationId xmlns:a16="http://schemas.microsoft.com/office/drawing/2014/main" xmlns="" id="{2439D81E-2E65-1487-C5E4-650D9E0F543B}"/>
              </a:ext>
            </a:extLst>
          </p:cNvPr>
          <p:cNvGrpSpPr/>
          <p:nvPr/>
        </p:nvGrpSpPr>
        <p:grpSpPr>
          <a:xfrm>
            <a:off x="3355412" y="1949672"/>
            <a:ext cx="2638324" cy="1104080"/>
            <a:chOff x="2957516" y="1935632"/>
            <a:chExt cx="2638324" cy="1104080"/>
          </a:xfrm>
        </p:grpSpPr>
        <p:pic>
          <p:nvPicPr>
            <p:cNvPr id="31" name="Obraz 30">
              <a:extLst>
                <a:ext uri="{FF2B5EF4-FFF2-40B4-BE49-F238E27FC236}">
                  <a16:creationId xmlns:a16="http://schemas.microsoft.com/office/drawing/2014/main" xmlns="" id="{088BB33C-4E5F-2D40-F94D-6E0E967D7A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7516" y="1935632"/>
              <a:ext cx="485966" cy="1104080"/>
            </a:xfrm>
            <a:prstGeom prst="rect">
              <a:avLst/>
            </a:prstGeom>
          </p:spPr>
        </p:pic>
        <p:sp>
          <p:nvSpPr>
            <p:cNvPr id="37" name="pole tekstowe 36">
              <a:extLst>
                <a:ext uri="{FF2B5EF4-FFF2-40B4-BE49-F238E27FC236}">
                  <a16:creationId xmlns:a16="http://schemas.microsoft.com/office/drawing/2014/main" xmlns="" id="{A51C71A7-98FF-0449-68A2-C60BAAA74FD1}"/>
                </a:ext>
              </a:extLst>
            </p:cNvPr>
            <p:cNvSpPr txBox="1"/>
            <p:nvPr/>
          </p:nvSpPr>
          <p:spPr>
            <a:xfrm>
              <a:off x="3353588" y="1964452"/>
              <a:ext cx="2242252" cy="523220"/>
            </a:xfrm>
            <a:prstGeom prst="rect">
              <a:avLst/>
            </a:prstGeom>
            <a:noFill/>
          </p:spPr>
          <p:txBody>
            <a:bodyPr wrap="square" rtlCol="0">
              <a:spAutoFit/>
            </a:bodyPr>
            <a:lstStyle/>
            <a:p>
              <a:r>
                <a:rPr lang="pl-PL" sz="1400" dirty="0"/>
                <a:t>stanowi 70% </a:t>
              </a:r>
            </a:p>
            <a:p>
              <a:r>
                <a:rPr lang="pl-PL" sz="1400" dirty="0"/>
                <a:t>naszego ciała</a:t>
              </a:r>
            </a:p>
          </p:txBody>
        </p:sp>
      </p:grpSp>
      <p:cxnSp>
        <p:nvCxnSpPr>
          <p:cNvPr id="39" name="Łącznik prosty ze strzałką 38">
            <a:extLst>
              <a:ext uri="{FF2B5EF4-FFF2-40B4-BE49-F238E27FC236}">
                <a16:creationId xmlns:a16="http://schemas.microsoft.com/office/drawing/2014/main" xmlns="" id="{6DB01A71-64F6-8CB9-063A-B6C3F644B55F}"/>
              </a:ext>
            </a:extLst>
          </p:cNvPr>
          <p:cNvCxnSpPr>
            <a:cxnSpLocks/>
          </p:cNvCxnSpPr>
          <p:nvPr/>
        </p:nvCxnSpPr>
        <p:spPr>
          <a:xfrm flipH="1">
            <a:off x="1906473" y="3940012"/>
            <a:ext cx="1448939" cy="193550"/>
          </a:xfrm>
          <a:prstGeom prst="straightConnector1">
            <a:avLst/>
          </a:prstGeom>
          <a:ln>
            <a:headEnd w="lg" len="lg"/>
            <a:tailEnd type="stealth" w="lg" len="lg"/>
          </a:ln>
        </p:spPr>
        <p:style>
          <a:lnRef idx="1">
            <a:schemeClr val="dk1"/>
          </a:lnRef>
          <a:fillRef idx="0">
            <a:schemeClr val="dk1"/>
          </a:fillRef>
          <a:effectRef idx="0">
            <a:schemeClr val="dk1"/>
          </a:effectRef>
          <a:fontRef idx="minor">
            <a:schemeClr val="tx1"/>
          </a:fontRef>
        </p:style>
      </p:cxnSp>
      <p:grpSp>
        <p:nvGrpSpPr>
          <p:cNvPr id="50" name="Grupa 49">
            <a:extLst>
              <a:ext uri="{FF2B5EF4-FFF2-40B4-BE49-F238E27FC236}">
                <a16:creationId xmlns:a16="http://schemas.microsoft.com/office/drawing/2014/main" xmlns="" id="{F605C5D5-76F3-6B95-4ED2-F561EF65EC96}"/>
              </a:ext>
            </a:extLst>
          </p:cNvPr>
          <p:cNvGrpSpPr/>
          <p:nvPr/>
        </p:nvGrpSpPr>
        <p:grpSpPr>
          <a:xfrm>
            <a:off x="598938" y="3429000"/>
            <a:ext cx="1150667" cy="1530222"/>
            <a:chOff x="752580" y="1978894"/>
            <a:chExt cx="1150667" cy="1530222"/>
          </a:xfrm>
        </p:grpSpPr>
        <p:sp>
          <p:nvSpPr>
            <p:cNvPr id="42" name="pole tekstowe 41">
              <a:extLst>
                <a:ext uri="{FF2B5EF4-FFF2-40B4-BE49-F238E27FC236}">
                  <a16:creationId xmlns:a16="http://schemas.microsoft.com/office/drawing/2014/main" xmlns="" id="{8A2175B3-E8DC-85A5-5254-4B71ADD89398}"/>
                </a:ext>
              </a:extLst>
            </p:cNvPr>
            <p:cNvSpPr txBox="1"/>
            <p:nvPr/>
          </p:nvSpPr>
          <p:spPr>
            <a:xfrm>
              <a:off x="752581" y="3201339"/>
              <a:ext cx="1150666" cy="307777"/>
            </a:xfrm>
            <a:prstGeom prst="rect">
              <a:avLst/>
            </a:prstGeom>
            <a:noFill/>
          </p:spPr>
          <p:txBody>
            <a:bodyPr wrap="square" rtlCol="0">
              <a:spAutoFit/>
            </a:bodyPr>
            <a:lstStyle/>
            <a:p>
              <a:r>
                <a:rPr lang="pl-PL" sz="1400" dirty="0"/>
                <a:t>fotosynteza</a:t>
              </a:r>
            </a:p>
          </p:txBody>
        </p:sp>
        <p:pic>
          <p:nvPicPr>
            <p:cNvPr id="47" name="Obraz 46">
              <a:extLst>
                <a:ext uri="{FF2B5EF4-FFF2-40B4-BE49-F238E27FC236}">
                  <a16:creationId xmlns:a16="http://schemas.microsoft.com/office/drawing/2014/main" xmlns="" id="{ED48CB06-FF8F-6758-65E0-AAD13511E1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2580" y="1978894"/>
              <a:ext cx="1150666" cy="1150666"/>
            </a:xfrm>
            <a:prstGeom prst="rect">
              <a:avLst/>
            </a:prstGeom>
          </p:spPr>
        </p:pic>
      </p:grpSp>
      <p:cxnSp>
        <p:nvCxnSpPr>
          <p:cNvPr id="55" name="Łącznik prosty ze strzałką 54">
            <a:extLst>
              <a:ext uri="{FF2B5EF4-FFF2-40B4-BE49-F238E27FC236}">
                <a16:creationId xmlns:a16="http://schemas.microsoft.com/office/drawing/2014/main" xmlns="" id="{BA0853FE-F147-DBF9-F258-0269DA8534A8}"/>
              </a:ext>
            </a:extLst>
          </p:cNvPr>
          <p:cNvCxnSpPr>
            <a:cxnSpLocks/>
          </p:cNvCxnSpPr>
          <p:nvPr/>
        </p:nvCxnSpPr>
        <p:spPr>
          <a:xfrm flipH="1" flipV="1">
            <a:off x="1680959" y="3012845"/>
            <a:ext cx="1667091" cy="440120"/>
          </a:xfrm>
          <a:prstGeom prst="straightConnector1">
            <a:avLst/>
          </a:prstGeom>
          <a:ln>
            <a:headEnd w="lg" len="lg"/>
            <a:tailEnd type="stealth" w="lg" len="lg"/>
          </a:ln>
        </p:spPr>
        <p:style>
          <a:lnRef idx="1">
            <a:schemeClr val="dk1"/>
          </a:lnRef>
          <a:fillRef idx="0">
            <a:schemeClr val="dk1"/>
          </a:fillRef>
          <a:effectRef idx="0">
            <a:schemeClr val="dk1"/>
          </a:effectRef>
          <a:fontRef idx="minor">
            <a:schemeClr val="tx1"/>
          </a:fontRef>
        </p:style>
      </p:cxnSp>
      <p:grpSp>
        <p:nvGrpSpPr>
          <p:cNvPr id="58" name="Grupa 57">
            <a:extLst>
              <a:ext uri="{FF2B5EF4-FFF2-40B4-BE49-F238E27FC236}">
                <a16:creationId xmlns:a16="http://schemas.microsoft.com/office/drawing/2014/main" xmlns="" id="{423C0574-52B9-B30B-FE12-7FA1A1B1D896}"/>
              </a:ext>
            </a:extLst>
          </p:cNvPr>
          <p:cNvGrpSpPr/>
          <p:nvPr/>
        </p:nvGrpSpPr>
        <p:grpSpPr>
          <a:xfrm>
            <a:off x="105438" y="1814668"/>
            <a:ext cx="2844362" cy="1464548"/>
            <a:chOff x="105438" y="1814668"/>
            <a:chExt cx="2844362" cy="1464548"/>
          </a:xfrm>
        </p:grpSpPr>
        <p:pic>
          <p:nvPicPr>
            <p:cNvPr id="52" name="Obraz 51">
              <a:extLst>
                <a:ext uri="{FF2B5EF4-FFF2-40B4-BE49-F238E27FC236}">
                  <a16:creationId xmlns:a16="http://schemas.microsoft.com/office/drawing/2014/main" xmlns="" id="{EE09902E-788E-F26B-661B-D9D32C9CA77B}"/>
                </a:ext>
              </a:extLst>
            </p:cNvPr>
            <p:cNvPicPr>
              <a:picLocks noChangeAspect="1"/>
            </p:cNvPicPr>
            <p:nvPr/>
          </p:nvPicPr>
          <p:blipFill>
            <a:blip r:embed="rId8"/>
            <a:stretch>
              <a:fillRect/>
            </a:stretch>
          </p:blipFill>
          <p:spPr>
            <a:xfrm>
              <a:off x="105438" y="1814668"/>
              <a:ext cx="703524" cy="1464548"/>
            </a:xfrm>
            <a:prstGeom prst="rect">
              <a:avLst/>
            </a:prstGeom>
          </p:spPr>
        </p:pic>
        <p:sp>
          <p:nvSpPr>
            <p:cNvPr id="57" name="pole tekstowe 56">
              <a:extLst>
                <a:ext uri="{FF2B5EF4-FFF2-40B4-BE49-F238E27FC236}">
                  <a16:creationId xmlns:a16="http://schemas.microsoft.com/office/drawing/2014/main" xmlns="" id="{68A7623D-24DA-6F54-E807-E13063CCD297}"/>
                </a:ext>
              </a:extLst>
            </p:cNvPr>
            <p:cNvSpPr txBox="1"/>
            <p:nvPr/>
          </p:nvSpPr>
          <p:spPr>
            <a:xfrm>
              <a:off x="707548" y="2022848"/>
              <a:ext cx="2242252" cy="954107"/>
            </a:xfrm>
            <a:prstGeom prst="rect">
              <a:avLst/>
            </a:prstGeom>
            <a:noFill/>
          </p:spPr>
          <p:txBody>
            <a:bodyPr wrap="square" rtlCol="0">
              <a:spAutoFit/>
            </a:bodyPr>
            <a:lstStyle/>
            <a:p>
              <a:r>
                <a:rPr lang="pl-PL" sz="1400" dirty="0"/>
                <a:t>główny składnik krwi, transport tlenu i składników odżywczych, regulacja temperatury</a:t>
              </a:r>
            </a:p>
          </p:txBody>
        </p:sp>
      </p:grpSp>
      <p:cxnSp>
        <p:nvCxnSpPr>
          <p:cNvPr id="62" name="Łącznik prosty ze strzałką 61">
            <a:extLst>
              <a:ext uri="{FF2B5EF4-FFF2-40B4-BE49-F238E27FC236}">
                <a16:creationId xmlns:a16="http://schemas.microsoft.com/office/drawing/2014/main" xmlns="" id="{3B4335E8-F82D-3303-550C-31495D470B64}"/>
              </a:ext>
            </a:extLst>
          </p:cNvPr>
          <p:cNvCxnSpPr>
            <a:cxnSpLocks/>
          </p:cNvCxnSpPr>
          <p:nvPr/>
        </p:nvCxnSpPr>
        <p:spPr>
          <a:xfrm flipH="1">
            <a:off x="2014573" y="4339225"/>
            <a:ext cx="1292823" cy="1045132"/>
          </a:xfrm>
          <a:prstGeom prst="straightConnector1">
            <a:avLst/>
          </a:prstGeom>
          <a:ln>
            <a:headEnd w="lg" len="lg"/>
            <a:tailEnd type="stealth" w="lg" len="lg"/>
          </a:ln>
        </p:spPr>
        <p:style>
          <a:lnRef idx="1">
            <a:schemeClr val="dk1"/>
          </a:lnRef>
          <a:fillRef idx="0">
            <a:schemeClr val="dk1"/>
          </a:fillRef>
          <a:effectRef idx="0">
            <a:schemeClr val="dk1"/>
          </a:effectRef>
          <a:fontRef idx="minor">
            <a:schemeClr val="tx1"/>
          </a:fontRef>
        </p:style>
      </p:cxnSp>
      <p:grpSp>
        <p:nvGrpSpPr>
          <p:cNvPr id="65" name="Grupa 64">
            <a:extLst>
              <a:ext uri="{FF2B5EF4-FFF2-40B4-BE49-F238E27FC236}">
                <a16:creationId xmlns:a16="http://schemas.microsoft.com/office/drawing/2014/main" xmlns="" id="{A18F5D54-F4E8-5925-D398-E4032129B06E}"/>
              </a:ext>
            </a:extLst>
          </p:cNvPr>
          <p:cNvGrpSpPr/>
          <p:nvPr/>
        </p:nvGrpSpPr>
        <p:grpSpPr>
          <a:xfrm>
            <a:off x="330107" y="5103975"/>
            <a:ext cx="2131019" cy="1733576"/>
            <a:chOff x="330107" y="5103975"/>
            <a:chExt cx="2131019" cy="1733576"/>
          </a:xfrm>
        </p:grpSpPr>
        <p:pic>
          <p:nvPicPr>
            <p:cNvPr id="60" name="Obraz 59">
              <a:extLst>
                <a:ext uri="{FF2B5EF4-FFF2-40B4-BE49-F238E27FC236}">
                  <a16:creationId xmlns:a16="http://schemas.microsoft.com/office/drawing/2014/main" xmlns="" id="{7847FFDA-9AAA-2AB2-D675-DA38410A244B}"/>
                </a:ext>
              </a:extLst>
            </p:cNvPr>
            <p:cNvPicPr>
              <a:picLocks noChangeAspect="1"/>
            </p:cNvPicPr>
            <p:nvPr/>
          </p:nvPicPr>
          <p:blipFill>
            <a:blip r:embed="rId9"/>
            <a:stretch>
              <a:fillRect/>
            </a:stretch>
          </p:blipFill>
          <p:spPr>
            <a:xfrm>
              <a:off x="493766" y="5103975"/>
              <a:ext cx="1331195" cy="1146625"/>
            </a:xfrm>
            <a:prstGeom prst="rect">
              <a:avLst/>
            </a:prstGeom>
          </p:spPr>
        </p:pic>
        <p:sp>
          <p:nvSpPr>
            <p:cNvPr id="64" name="pole tekstowe 63">
              <a:extLst>
                <a:ext uri="{FF2B5EF4-FFF2-40B4-BE49-F238E27FC236}">
                  <a16:creationId xmlns:a16="http://schemas.microsoft.com/office/drawing/2014/main" xmlns="" id="{2F69A004-EDCC-B030-E7CB-D4234D901705}"/>
                </a:ext>
              </a:extLst>
            </p:cNvPr>
            <p:cNvSpPr txBox="1"/>
            <p:nvPr/>
          </p:nvSpPr>
          <p:spPr>
            <a:xfrm>
              <a:off x="330107" y="6314331"/>
              <a:ext cx="2131019" cy="523220"/>
            </a:xfrm>
            <a:prstGeom prst="rect">
              <a:avLst/>
            </a:prstGeom>
            <a:noFill/>
          </p:spPr>
          <p:txBody>
            <a:bodyPr wrap="square" rtlCol="0">
              <a:spAutoFit/>
            </a:bodyPr>
            <a:lstStyle/>
            <a:p>
              <a:r>
                <a:rPr lang="pl-PL" sz="1400" dirty="0"/>
                <a:t>wypełnia komórki nadając im kształt</a:t>
              </a:r>
            </a:p>
          </p:txBody>
        </p:sp>
      </p:grpSp>
      <p:cxnSp>
        <p:nvCxnSpPr>
          <p:cNvPr id="70" name="Łącznik prosty ze strzałką 69">
            <a:extLst>
              <a:ext uri="{FF2B5EF4-FFF2-40B4-BE49-F238E27FC236}">
                <a16:creationId xmlns:a16="http://schemas.microsoft.com/office/drawing/2014/main" xmlns="" id="{3333AE55-7BF4-7535-CF88-BA243241229B}"/>
              </a:ext>
            </a:extLst>
          </p:cNvPr>
          <p:cNvCxnSpPr>
            <a:cxnSpLocks/>
          </p:cNvCxnSpPr>
          <p:nvPr/>
        </p:nvCxnSpPr>
        <p:spPr>
          <a:xfrm flipV="1">
            <a:off x="5204600" y="2460772"/>
            <a:ext cx="1101425" cy="778150"/>
          </a:xfrm>
          <a:prstGeom prst="straightConnector1">
            <a:avLst/>
          </a:prstGeom>
          <a:ln>
            <a:headEnd w="lg" len="lg"/>
            <a:tailEnd type="stealth" w="lg" len="lg"/>
          </a:ln>
        </p:spPr>
        <p:style>
          <a:lnRef idx="1">
            <a:schemeClr val="dk1"/>
          </a:lnRef>
          <a:fillRef idx="0">
            <a:schemeClr val="dk1"/>
          </a:fillRef>
          <a:effectRef idx="0">
            <a:schemeClr val="dk1"/>
          </a:effectRef>
          <a:fontRef idx="minor">
            <a:schemeClr val="tx1"/>
          </a:fontRef>
        </p:style>
      </p:cxnSp>
      <p:grpSp>
        <p:nvGrpSpPr>
          <p:cNvPr id="77" name="Grupa 76">
            <a:extLst>
              <a:ext uri="{FF2B5EF4-FFF2-40B4-BE49-F238E27FC236}">
                <a16:creationId xmlns:a16="http://schemas.microsoft.com/office/drawing/2014/main" xmlns="" id="{2F737F32-2A4C-33B2-BDE3-87EC7A2148AD}"/>
              </a:ext>
            </a:extLst>
          </p:cNvPr>
          <p:cNvGrpSpPr/>
          <p:nvPr/>
        </p:nvGrpSpPr>
        <p:grpSpPr>
          <a:xfrm>
            <a:off x="5792170" y="1930430"/>
            <a:ext cx="2950401" cy="853346"/>
            <a:chOff x="5792170" y="1930430"/>
            <a:chExt cx="2950401" cy="853346"/>
          </a:xfrm>
        </p:grpSpPr>
        <p:sp>
          <p:nvSpPr>
            <p:cNvPr id="72" name="pole tekstowe 71">
              <a:extLst>
                <a:ext uri="{FF2B5EF4-FFF2-40B4-BE49-F238E27FC236}">
                  <a16:creationId xmlns:a16="http://schemas.microsoft.com/office/drawing/2014/main" xmlns="" id="{CE1210F0-BA26-A927-8C9E-A1344CBD2EF5}"/>
                </a:ext>
              </a:extLst>
            </p:cNvPr>
            <p:cNvSpPr txBox="1"/>
            <p:nvPr/>
          </p:nvSpPr>
          <p:spPr>
            <a:xfrm>
              <a:off x="5792170" y="2102989"/>
              <a:ext cx="2152357" cy="307777"/>
            </a:xfrm>
            <a:prstGeom prst="rect">
              <a:avLst/>
            </a:prstGeom>
            <a:noFill/>
          </p:spPr>
          <p:txBody>
            <a:bodyPr wrap="square" rtlCol="0">
              <a:spAutoFit/>
            </a:bodyPr>
            <a:lstStyle/>
            <a:p>
              <a:r>
                <a:rPr lang="pl-PL" sz="1400" dirty="0"/>
                <a:t>jest cząsteczką polarną</a:t>
              </a:r>
            </a:p>
          </p:txBody>
        </p:sp>
        <p:pic>
          <p:nvPicPr>
            <p:cNvPr id="75" name="Obraz 74">
              <a:extLst>
                <a:ext uri="{FF2B5EF4-FFF2-40B4-BE49-F238E27FC236}">
                  <a16:creationId xmlns:a16="http://schemas.microsoft.com/office/drawing/2014/main" xmlns="" id="{D1D0FCAE-58BB-5E35-C7E6-6DC96C81539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69264" y="1930430"/>
              <a:ext cx="873307" cy="853346"/>
            </a:xfrm>
            <a:prstGeom prst="rect">
              <a:avLst/>
            </a:prstGeom>
          </p:spPr>
        </p:pic>
      </p:grpSp>
      <p:cxnSp>
        <p:nvCxnSpPr>
          <p:cNvPr id="86" name="Łącznik prosty ze strzałką 85">
            <a:extLst>
              <a:ext uri="{FF2B5EF4-FFF2-40B4-BE49-F238E27FC236}">
                <a16:creationId xmlns:a16="http://schemas.microsoft.com/office/drawing/2014/main" xmlns="" id="{8AE6B296-7038-6013-B45E-8A5D79A27DAA}"/>
              </a:ext>
            </a:extLst>
          </p:cNvPr>
          <p:cNvCxnSpPr>
            <a:cxnSpLocks/>
          </p:cNvCxnSpPr>
          <p:nvPr/>
        </p:nvCxnSpPr>
        <p:spPr>
          <a:xfrm>
            <a:off x="4329505" y="4742964"/>
            <a:ext cx="0" cy="518353"/>
          </a:xfrm>
          <a:prstGeom prst="straightConnector1">
            <a:avLst/>
          </a:prstGeom>
          <a:ln>
            <a:headEnd w="lg" len="lg"/>
            <a:tailEnd type="stealth" w="lg" len="lg"/>
          </a:ln>
        </p:spPr>
        <p:style>
          <a:lnRef idx="1">
            <a:schemeClr val="dk1"/>
          </a:lnRef>
          <a:fillRef idx="0">
            <a:schemeClr val="dk1"/>
          </a:fillRef>
          <a:effectRef idx="0">
            <a:schemeClr val="dk1"/>
          </a:effectRef>
          <a:fontRef idx="minor">
            <a:schemeClr val="tx1"/>
          </a:fontRef>
        </p:style>
      </p:cxnSp>
      <p:sp>
        <p:nvSpPr>
          <p:cNvPr id="88" name="pole tekstowe 87">
            <a:extLst>
              <a:ext uri="{FF2B5EF4-FFF2-40B4-BE49-F238E27FC236}">
                <a16:creationId xmlns:a16="http://schemas.microsoft.com/office/drawing/2014/main" xmlns="" id="{4058DE43-D1D4-A1D1-B16D-CDF87AB20FBA}"/>
              </a:ext>
            </a:extLst>
          </p:cNvPr>
          <p:cNvSpPr txBox="1"/>
          <p:nvPr/>
        </p:nvSpPr>
        <p:spPr>
          <a:xfrm>
            <a:off x="9664505" y="719770"/>
            <a:ext cx="184731" cy="369332"/>
          </a:xfrm>
          <a:prstGeom prst="rect">
            <a:avLst/>
          </a:prstGeom>
          <a:noFill/>
        </p:spPr>
        <p:txBody>
          <a:bodyPr wrap="none" rtlCol="0">
            <a:spAutoFit/>
          </a:bodyPr>
          <a:lstStyle/>
          <a:p>
            <a:endParaRPr lang="pl-PL" dirty="0"/>
          </a:p>
        </p:txBody>
      </p:sp>
      <p:grpSp>
        <p:nvGrpSpPr>
          <p:cNvPr id="91" name="Grupa 90">
            <a:extLst>
              <a:ext uri="{FF2B5EF4-FFF2-40B4-BE49-F238E27FC236}">
                <a16:creationId xmlns:a16="http://schemas.microsoft.com/office/drawing/2014/main" xmlns="" id="{85AD2DA4-88AA-ECFE-AD17-A63774646C26}"/>
              </a:ext>
            </a:extLst>
          </p:cNvPr>
          <p:cNvGrpSpPr/>
          <p:nvPr/>
        </p:nvGrpSpPr>
        <p:grpSpPr>
          <a:xfrm>
            <a:off x="2514504" y="5340716"/>
            <a:ext cx="3645038" cy="1452569"/>
            <a:chOff x="2514504" y="5340716"/>
            <a:chExt cx="3645038" cy="1452569"/>
          </a:xfrm>
        </p:grpSpPr>
        <p:pic>
          <p:nvPicPr>
            <p:cNvPr id="83" name="Obraz 82">
              <a:extLst>
                <a:ext uri="{FF2B5EF4-FFF2-40B4-BE49-F238E27FC236}">
                  <a16:creationId xmlns:a16="http://schemas.microsoft.com/office/drawing/2014/main" xmlns="" id="{C01A9228-689C-B2CE-E35E-006F2DCEFC5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494280" y="5855263"/>
              <a:ext cx="1670450" cy="938022"/>
            </a:xfrm>
            <a:prstGeom prst="rect">
              <a:avLst/>
            </a:prstGeom>
          </p:spPr>
        </p:pic>
        <p:sp>
          <p:nvSpPr>
            <p:cNvPr id="89" name="pole tekstowe 88">
              <a:extLst>
                <a:ext uri="{FF2B5EF4-FFF2-40B4-BE49-F238E27FC236}">
                  <a16:creationId xmlns:a16="http://schemas.microsoft.com/office/drawing/2014/main" xmlns="" id="{726105D5-94CB-5FC8-BF0B-8A74A76391E9}"/>
                </a:ext>
              </a:extLst>
            </p:cNvPr>
            <p:cNvSpPr txBox="1"/>
            <p:nvPr/>
          </p:nvSpPr>
          <p:spPr>
            <a:xfrm>
              <a:off x="2514504" y="5340716"/>
              <a:ext cx="3645038" cy="523220"/>
            </a:xfrm>
            <a:prstGeom prst="rect">
              <a:avLst/>
            </a:prstGeom>
            <a:noFill/>
          </p:spPr>
          <p:txBody>
            <a:bodyPr wrap="square" rtlCol="0">
              <a:spAutoFit/>
            </a:bodyPr>
            <a:lstStyle/>
            <a:p>
              <a:r>
                <a:rPr lang="pl-PL" sz="1400" dirty="0"/>
                <a:t>według teorii życie na Ziemi rozwinęło się małych i ciepłych zbiornikach wodnych     </a:t>
              </a:r>
            </a:p>
          </p:txBody>
        </p:sp>
      </p:grpSp>
    </p:spTree>
    <p:extLst>
      <p:ext uri="{BB962C8B-B14F-4D97-AF65-F5344CB8AC3E}">
        <p14:creationId xmlns:p14="http://schemas.microsoft.com/office/powerpoint/2010/main" val="209893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8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xmlns="" id="{EFFD4604-FB9B-81E1-46BF-F794AA6D4535}"/>
              </a:ext>
            </a:extLst>
          </p:cNvPr>
          <p:cNvPicPr>
            <a:picLocks noChangeAspect="1"/>
          </p:cNvPicPr>
          <p:nvPr/>
        </p:nvPicPr>
        <p:blipFill>
          <a:blip r:embed="rId3"/>
          <a:stretch>
            <a:fillRect/>
          </a:stretch>
        </p:blipFill>
        <p:spPr>
          <a:xfrm>
            <a:off x="4793731" y="2887038"/>
            <a:ext cx="4277080" cy="2948684"/>
          </a:xfrm>
          <a:prstGeom prst="rect">
            <a:avLst/>
          </a:prstGeom>
        </p:spPr>
      </p:pic>
      <p:sp>
        <p:nvSpPr>
          <p:cNvPr id="13" name="pole tekstowe 12">
            <a:extLst>
              <a:ext uri="{FF2B5EF4-FFF2-40B4-BE49-F238E27FC236}">
                <a16:creationId xmlns:a16="http://schemas.microsoft.com/office/drawing/2014/main" xmlns="" id="{EF50D58E-5B68-D1E5-A85F-18D4D37BF7B8}"/>
              </a:ext>
            </a:extLst>
          </p:cNvPr>
          <p:cNvSpPr txBox="1"/>
          <p:nvPr/>
        </p:nvSpPr>
        <p:spPr>
          <a:xfrm>
            <a:off x="711903" y="5835722"/>
            <a:ext cx="3369924" cy="369332"/>
          </a:xfrm>
          <a:prstGeom prst="rect">
            <a:avLst/>
          </a:prstGeom>
          <a:noFill/>
        </p:spPr>
        <p:txBody>
          <a:bodyPr wrap="square" rtlCol="0">
            <a:spAutoFit/>
          </a:bodyPr>
          <a:lstStyle/>
          <a:p>
            <a:r>
              <a:rPr lang="pl-PL" dirty="0"/>
              <a:t>złotowłosa i trzy niedźwiadki</a:t>
            </a:r>
          </a:p>
        </p:txBody>
      </p:sp>
      <p:sp>
        <p:nvSpPr>
          <p:cNvPr id="15" name="pole tekstowe 14">
            <a:hlinkClick r:id="rId4"/>
            <a:extLst>
              <a:ext uri="{FF2B5EF4-FFF2-40B4-BE49-F238E27FC236}">
                <a16:creationId xmlns:a16="http://schemas.microsoft.com/office/drawing/2014/main" xmlns="" id="{AFAF6A81-06E4-9658-56A1-9C4F8522A30C}"/>
              </a:ext>
            </a:extLst>
          </p:cNvPr>
          <p:cNvSpPr txBox="1"/>
          <p:nvPr/>
        </p:nvSpPr>
        <p:spPr>
          <a:xfrm>
            <a:off x="1" y="6611781"/>
            <a:ext cx="5604553" cy="246221"/>
          </a:xfrm>
          <a:prstGeom prst="rect">
            <a:avLst/>
          </a:prstGeom>
          <a:noFill/>
        </p:spPr>
        <p:txBody>
          <a:bodyPr wrap="square">
            <a:spAutoFit/>
          </a:bodyPr>
          <a:lstStyle/>
          <a:p>
            <a:r>
              <a:rPr lang="pl-PL" sz="1000" dirty="0" err="1"/>
              <a:t>https</a:t>
            </a:r>
            <a:r>
              <a:rPr lang="pl-PL" sz="1000" dirty="0"/>
              <a:t>://</a:t>
            </a:r>
            <a:r>
              <a:rPr lang="pl-PL" sz="1000" dirty="0" err="1"/>
              <a:t>www.youtube.com</a:t>
            </a:r>
            <a:r>
              <a:rPr lang="pl-PL" sz="1000" dirty="0"/>
              <a:t>/</a:t>
            </a:r>
            <a:r>
              <a:rPr lang="pl-PL" sz="1000" dirty="0" err="1"/>
              <a:t>watch?v</a:t>
            </a:r>
            <a:r>
              <a:rPr lang="pl-PL" sz="1000" dirty="0"/>
              <a:t>=6-7OTW56C-w</a:t>
            </a:r>
          </a:p>
        </p:txBody>
      </p:sp>
      <p:sp>
        <p:nvSpPr>
          <p:cNvPr id="16" name="Tytuł 1">
            <a:extLst>
              <a:ext uri="{FF2B5EF4-FFF2-40B4-BE49-F238E27FC236}">
                <a16:creationId xmlns:a16="http://schemas.microsoft.com/office/drawing/2014/main" xmlns="" id="{34CC53F9-86C2-1336-19C8-26C747353E82}"/>
              </a:ext>
            </a:extLst>
          </p:cNvPr>
          <p:cNvSpPr>
            <a:spLocks noGrp="1"/>
          </p:cNvSpPr>
          <p:nvPr>
            <p:ph type="title"/>
          </p:nvPr>
        </p:nvSpPr>
        <p:spPr>
          <a:xfrm>
            <a:off x="457199" y="81447"/>
            <a:ext cx="8229600" cy="1143000"/>
          </a:xfrm>
        </p:spPr>
        <p:txBody>
          <a:bodyPr/>
          <a:lstStyle/>
          <a:p>
            <a:r>
              <a:rPr lang="pl-PL" b="1" dirty="0"/>
              <a:t>Strefa życia wokół gwiazdy</a:t>
            </a:r>
            <a:br>
              <a:rPr lang="pl-PL" b="1" dirty="0"/>
            </a:br>
            <a:r>
              <a:rPr lang="pl-PL" sz="2800" b="1" dirty="0"/>
              <a:t>(</a:t>
            </a:r>
            <a:r>
              <a:rPr lang="pl-PL" sz="2800" b="1" dirty="0" err="1"/>
              <a:t>ekostrefa</a:t>
            </a:r>
            <a:r>
              <a:rPr lang="pl-PL" sz="2800" b="1" dirty="0"/>
              <a:t>, strefa Złotowłosej)</a:t>
            </a:r>
          </a:p>
        </p:txBody>
      </p:sp>
      <p:grpSp>
        <p:nvGrpSpPr>
          <p:cNvPr id="20" name="Grupa 19">
            <a:extLst>
              <a:ext uri="{FF2B5EF4-FFF2-40B4-BE49-F238E27FC236}">
                <a16:creationId xmlns:a16="http://schemas.microsoft.com/office/drawing/2014/main" xmlns="" id="{6D9AD0BA-5EC5-D29E-F599-1B807E74FC7D}"/>
              </a:ext>
            </a:extLst>
          </p:cNvPr>
          <p:cNvGrpSpPr/>
          <p:nvPr/>
        </p:nvGrpSpPr>
        <p:grpSpPr>
          <a:xfrm>
            <a:off x="221729" y="2882443"/>
            <a:ext cx="4953463" cy="2951132"/>
            <a:chOff x="221728" y="2882442"/>
            <a:chExt cx="4953462" cy="2951132"/>
          </a:xfrm>
        </p:grpSpPr>
        <p:pic>
          <p:nvPicPr>
            <p:cNvPr id="12" name="Obraz 11">
              <a:extLst>
                <a:ext uri="{FF2B5EF4-FFF2-40B4-BE49-F238E27FC236}">
                  <a16:creationId xmlns:a16="http://schemas.microsoft.com/office/drawing/2014/main" xmlns="" id="{07035D1B-0629-6FCD-2796-136810269C1A}"/>
                </a:ext>
              </a:extLst>
            </p:cNvPr>
            <p:cNvPicPr>
              <a:picLocks noChangeAspect="1"/>
            </p:cNvPicPr>
            <p:nvPr/>
          </p:nvPicPr>
          <p:blipFill>
            <a:blip r:embed="rId5"/>
            <a:stretch>
              <a:fillRect/>
            </a:stretch>
          </p:blipFill>
          <p:spPr>
            <a:xfrm>
              <a:off x="221728" y="2882442"/>
              <a:ext cx="4350271" cy="2951132"/>
            </a:xfrm>
            <a:prstGeom prst="rect">
              <a:avLst/>
            </a:prstGeom>
          </p:spPr>
        </p:pic>
        <p:sp>
          <p:nvSpPr>
            <p:cNvPr id="17" name="pole tekstowe 16">
              <a:extLst>
                <a:ext uri="{FF2B5EF4-FFF2-40B4-BE49-F238E27FC236}">
                  <a16:creationId xmlns:a16="http://schemas.microsoft.com/office/drawing/2014/main" xmlns="" id="{2A500D97-DECA-DC6D-EB4C-897884007E5E}"/>
                </a:ext>
              </a:extLst>
            </p:cNvPr>
            <p:cNvSpPr txBox="1"/>
            <p:nvPr/>
          </p:nvSpPr>
          <p:spPr>
            <a:xfrm>
              <a:off x="3525352" y="3814626"/>
              <a:ext cx="1649838" cy="307777"/>
            </a:xfrm>
            <a:prstGeom prst="rect">
              <a:avLst/>
            </a:prstGeom>
            <a:noFill/>
          </p:spPr>
          <p:txBody>
            <a:bodyPr wrap="square" rtlCol="0">
              <a:spAutoFit/>
            </a:bodyPr>
            <a:lstStyle/>
            <a:p>
              <a:r>
                <a:rPr lang="pl-PL" sz="1400" dirty="0">
                  <a:solidFill>
                    <a:schemeClr val="bg1"/>
                  </a:solidFill>
                </a:rPr>
                <a:t>za gorące</a:t>
              </a:r>
            </a:p>
          </p:txBody>
        </p:sp>
        <p:sp>
          <p:nvSpPr>
            <p:cNvPr id="18" name="pole tekstowe 17">
              <a:extLst>
                <a:ext uri="{FF2B5EF4-FFF2-40B4-BE49-F238E27FC236}">
                  <a16:creationId xmlns:a16="http://schemas.microsoft.com/office/drawing/2014/main" xmlns="" id="{C1572F22-3402-963E-BDDE-0766C091FA35}"/>
                </a:ext>
              </a:extLst>
            </p:cNvPr>
            <p:cNvSpPr txBox="1"/>
            <p:nvPr/>
          </p:nvSpPr>
          <p:spPr>
            <a:xfrm>
              <a:off x="2609240" y="4122403"/>
              <a:ext cx="1649838" cy="307777"/>
            </a:xfrm>
            <a:prstGeom prst="rect">
              <a:avLst/>
            </a:prstGeom>
            <a:noFill/>
          </p:spPr>
          <p:txBody>
            <a:bodyPr wrap="square" rtlCol="0">
              <a:spAutoFit/>
            </a:bodyPr>
            <a:lstStyle/>
            <a:p>
              <a:r>
                <a:rPr lang="pl-PL" sz="1400" dirty="0">
                  <a:solidFill>
                    <a:schemeClr val="bg1"/>
                  </a:solidFill>
                </a:rPr>
                <a:t>za zimne</a:t>
              </a:r>
            </a:p>
          </p:txBody>
        </p:sp>
        <p:sp>
          <p:nvSpPr>
            <p:cNvPr id="19" name="pole tekstowe 18">
              <a:extLst>
                <a:ext uri="{FF2B5EF4-FFF2-40B4-BE49-F238E27FC236}">
                  <a16:creationId xmlns:a16="http://schemas.microsoft.com/office/drawing/2014/main" xmlns="" id="{9A81081A-B308-75AD-84C3-37D84206B743}"/>
                </a:ext>
              </a:extLst>
            </p:cNvPr>
            <p:cNvSpPr txBox="1"/>
            <p:nvPr/>
          </p:nvSpPr>
          <p:spPr>
            <a:xfrm>
              <a:off x="1784321" y="4437145"/>
              <a:ext cx="1649838" cy="307777"/>
            </a:xfrm>
            <a:prstGeom prst="rect">
              <a:avLst/>
            </a:prstGeom>
            <a:noFill/>
          </p:spPr>
          <p:txBody>
            <a:bodyPr wrap="square" rtlCol="0">
              <a:spAutoFit/>
            </a:bodyPr>
            <a:lstStyle/>
            <a:p>
              <a:r>
                <a:rPr lang="pl-PL" sz="1400" b="1" dirty="0">
                  <a:solidFill>
                    <a:schemeClr val="bg1"/>
                  </a:solidFill>
                </a:rPr>
                <a:t>w sam raz</a:t>
              </a:r>
            </a:p>
          </p:txBody>
        </p:sp>
      </p:grpSp>
      <p:sp>
        <p:nvSpPr>
          <p:cNvPr id="22" name="pole tekstowe 21">
            <a:extLst>
              <a:ext uri="{FF2B5EF4-FFF2-40B4-BE49-F238E27FC236}">
                <a16:creationId xmlns:a16="http://schemas.microsoft.com/office/drawing/2014/main" xmlns="" id="{CBD3BEAB-7E75-F627-BE5D-88298DA13502}"/>
              </a:ext>
            </a:extLst>
          </p:cNvPr>
          <p:cNvSpPr txBox="1"/>
          <p:nvPr/>
        </p:nvSpPr>
        <p:spPr>
          <a:xfrm>
            <a:off x="1" y="1510302"/>
            <a:ext cx="8866599" cy="646331"/>
          </a:xfrm>
          <a:prstGeom prst="rect">
            <a:avLst/>
          </a:prstGeom>
          <a:noFill/>
        </p:spPr>
        <p:txBody>
          <a:bodyPr wrap="square">
            <a:spAutoFit/>
          </a:bodyPr>
          <a:lstStyle/>
          <a:p>
            <a:pPr algn="ctr"/>
            <a:r>
              <a:rPr lang="pl-PL" dirty="0"/>
              <a:t>Strefa życia to zakres orbit wokół gwiazdy, w którym powierzchnia planety może utrzymywać wodę w stanie ciekłym.</a:t>
            </a:r>
          </a:p>
        </p:txBody>
      </p:sp>
      <p:sp>
        <p:nvSpPr>
          <p:cNvPr id="3" name="pole tekstowe 2">
            <a:extLst>
              <a:ext uri="{FF2B5EF4-FFF2-40B4-BE49-F238E27FC236}">
                <a16:creationId xmlns:a16="http://schemas.microsoft.com/office/drawing/2014/main" xmlns="" id="{1EE07BEA-01D1-2FD4-2AB0-D7FE377BD4EC}"/>
              </a:ext>
            </a:extLst>
          </p:cNvPr>
          <p:cNvSpPr txBox="1"/>
          <p:nvPr/>
        </p:nvSpPr>
        <p:spPr>
          <a:xfrm>
            <a:off x="6247474" y="6530332"/>
            <a:ext cx="5793051" cy="246221"/>
          </a:xfrm>
          <a:prstGeom prst="rect">
            <a:avLst/>
          </a:prstGeom>
          <a:noFill/>
        </p:spPr>
        <p:txBody>
          <a:bodyPr wrap="square">
            <a:spAutoFit/>
          </a:bodyPr>
          <a:lstStyle/>
          <a:p>
            <a:r>
              <a:rPr lang="pl-PL" sz="1000" dirty="0"/>
              <a:t>Za zimno – eksperymenty z ciekłym azotem</a:t>
            </a:r>
          </a:p>
        </p:txBody>
      </p:sp>
    </p:spTree>
    <p:extLst>
      <p:ext uri="{BB962C8B-B14F-4D97-AF65-F5344CB8AC3E}">
        <p14:creationId xmlns:p14="http://schemas.microsoft.com/office/powerpoint/2010/main" val="2085273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86F5B4B9-2929-F349-A9F9-704DAC3EE193}"/>
              </a:ext>
            </a:extLst>
          </p:cNvPr>
          <p:cNvGrpSpPr>
            <a:grpSpLocks noChangeAspect="1"/>
          </p:cNvGrpSpPr>
          <p:nvPr/>
        </p:nvGrpSpPr>
        <p:grpSpPr>
          <a:xfrm>
            <a:off x="-54907167" y="-11288701"/>
            <a:ext cx="113048797" cy="30973836"/>
            <a:chOff x="-40196403" y="-8464249"/>
            <a:chExt cx="84786598" cy="23230377"/>
          </a:xfrm>
        </p:grpSpPr>
        <p:pic>
          <p:nvPicPr>
            <p:cNvPr id="28" name="Picture 27">
              <a:extLst>
                <a:ext uri="{FF2B5EF4-FFF2-40B4-BE49-F238E27FC236}">
                  <a16:creationId xmlns:a16="http://schemas.microsoft.com/office/drawing/2014/main" xmlns="" id="{328C8ACB-1D87-D34B-9D98-396E05FF2A32}"/>
                </a:ext>
              </a:extLst>
            </p:cNvPr>
            <p:cNvPicPr>
              <a:picLocks noChangeAspect="1"/>
            </p:cNvPicPr>
            <p:nvPr/>
          </p:nvPicPr>
          <p:blipFill>
            <a:blip r:embed="rId3">
              <a:alphaModFix/>
            </a:blip>
            <a:srcRect/>
            <a:stretch/>
          </p:blipFill>
          <p:spPr>
            <a:xfrm>
              <a:off x="-14534909" y="-8464249"/>
              <a:ext cx="59125104" cy="23209220"/>
            </a:xfrm>
            <a:prstGeom prst="rect">
              <a:avLst/>
            </a:prstGeom>
          </p:spPr>
        </p:pic>
        <p:sp>
          <p:nvSpPr>
            <p:cNvPr id="7" name="Rectangle 6">
              <a:extLst>
                <a:ext uri="{FF2B5EF4-FFF2-40B4-BE49-F238E27FC236}">
                  <a16:creationId xmlns:a16="http://schemas.microsoft.com/office/drawing/2014/main" xmlns="" id="{8A6E0AAC-CD7E-384B-B568-4B8CD83D047A}"/>
                </a:ext>
              </a:extLst>
            </p:cNvPr>
            <p:cNvSpPr/>
            <p:nvPr/>
          </p:nvSpPr>
          <p:spPr>
            <a:xfrm flipH="1">
              <a:off x="-40196403" y="-8462167"/>
              <a:ext cx="2917018" cy="23228295"/>
            </a:xfrm>
            <a:prstGeom prst="rect">
              <a:avLst/>
            </a:prstGeom>
            <a:no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r>
                <a:rPr lang="en-US" sz="5867" dirty="0">
                  <a:solidFill>
                    <a:schemeClr val="accent4"/>
                  </a:solidFill>
                </a:rPr>
                <a:t>Balance for zoom out</a:t>
              </a:r>
            </a:p>
          </p:txBody>
        </p:sp>
        <p:pic>
          <p:nvPicPr>
            <p:cNvPr id="16" name="Picture 15">
              <a:extLst>
                <a:ext uri="{FF2B5EF4-FFF2-40B4-BE49-F238E27FC236}">
                  <a16:creationId xmlns:a16="http://schemas.microsoft.com/office/drawing/2014/main" xmlns="" id="{6A0314A4-0857-0A45-93B4-C9202696C02B}"/>
                </a:ext>
              </a:extLst>
            </p:cNvPr>
            <p:cNvPicPr>
              <a:picLocks noChangeAspect="1"/>
            </p:cNvPicPr>
            <p:nvPr/>
          </p:nvPicPr>
          <p:blipFill>
            <a:blip r:embed="rId4" cstate="screen">
              <a:alphaModFix/>
              <a:extLst>
                <a:ext uri="{28A0092B-C50C-407E-A947-70E740481C1C}">
                  <a14:useLocalDpi xmlns:a14="http://schemas.microsoft.com/office/drawing/2010/main"/>
                </a:ext>
              </a:extLst>
            </a:blip>
            <a:stretch>
              <a:fillRect/>
            </a:stretch>
          </p:blipFill>
          <p:spPr>
            <a:xfrm>
              <a:off x="-524408" y="570919"/>
              <a:ext cx="10936224" cy="5569726"/>
            </a:xfrm>
            <a:prstGeom prst="rect">
              <a:avLst/>
            </a:prstGeom>
          </p:spPr>
        </p:pic>
      </p:grpSp>
      <p:pic>
        <p:nvPicPr>
          <p:cNvPr id="22" name="Picture 21">
            <a:extLst>
              <a:ext uri="{FF2B5EF4-FFF2-40B4-BE49-F238E27FC236}">
                <a16:creationId xmlns:a16="http://schemas.microsoft.com/office/drawing/2014/main" xmlns="" id="{9B142FB9-8EC7-4F42-B125-C7F30087EAE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08555" y="956084"/>
            <a:ext cx="12676556" cy="8185168"/>
          </a:xfrm>
          <a:prstGeom prst="rect">
            <a:avLst/>
          </a:prstGeom>
        </p:spPr>
      </p:pic>
      <p:pic>
        <p:nvPicPr>
          <p:cNvPr id="6" name="Picture 5">
            <a:extLst>
              <a:ext uri="{FF2B5EF4-FFF2-40B4-BE49-F238E27FC236}">
                <a16:creationId xmlns:a16="http://schemas.microsoft.com/office/drawing/2014/main" xmlns="" id="{9A30666A-DDF0-3142-B3C8-92067073EF3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008555" y="956084"/>
            <a:ext cx="12676556" cy="8185168"/>
          </a:xfrm>
          <a:prstGeom prst="rect">
            <a:avLst/>
          </a:prstGeom>
        </p:spPr>
      </p:pic>
      <p:pic>
        <p:nvPicPr>
          <p:cNvPr id="31" name="Picture 30">
            <a:extLst>
              <a:ext uri="{FF2B5EF4-FFF2-40B4-BE49-F238E27FC236}">
                <a16:creationId xmlns:a16="http://schemas.microsoft.com/office/drawing/2014/main" xmlns="" id="{201125BE-90D7-E844-8CE6-CAF4499D9C09}"/>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390065" y="2731571"/>
            <a:ext cx="17556480" cy="2883751"/>
          </a:xfrm>
          <a:prstGeom prst="rect">
            <a:avLst/>
          </a:prstGeom>
        </p:spPr>
      </p:pic>
      <p:pic>
        <p:nvPicPr>
          <p:cNvPr id="43" name="Picture 42">
            <a:extLst>
              <a:ext uri="{FF2B5EF4-FFF2-40B4-BE49-F238E27FC236}">
                <a16:creationId xmlns:a16="http://schemas.microsoft.com/office/drawing/2014/main" xmlns="" id="{7627833A-6A17-F349-A1A4-2EB4B6635F23}"/>
              </a:ext>
            </a:extLst>
          </p:cNvPr>
          <p:cNvPicPr>
            <a:picLocks noChangeAspect="1"/>
          </p:cNvPicPr>
          <p:nvPr/>
        </p:nvPicPr>
        <p:blipFill>
          <a:blip r:embed="rId8"/>
          <a:srcRect/>
          <a:stretch/>
        </p:blipFill>
        <p:spPr>
          <a:xfrm>
            <a:off x="-1768681" y="-5252978"/>
            <a:ext cx="6340661" cy="16355831"/>
          </a:xfrm>
          <a:prstGeom prst="rect">
            <a:avLst/>
          </a:prstGeom>
          <a:ln>
            <a:noFill/>
          </a:ln>
        </p:spPr>
      </p:pic>
      <p:pic>
        <p:nvPicPr>
          <p:cNvPr id="37" name="Picture 36">
            <a:extLst>
              <a:ext uri="{FF2B5EF4-FFF2-40B4-BE49-F238E27FC236}">
                <a16:creationId xmlns:a16="http://schemas.microsoft.com/office/drawing/2014/main" xmlns="" id="{9192D9B1-97A9-434A-A74F-FB96588EB7EF}"/>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7390065" y="2731571"/>
            <a:ext cx="17556480" cy="2883751"/>
          </a:xfrm>
          <a:prstGeom prst="rect">
            <a:avLst/>
          </a:prstGeom>
          <a:ln>
            <a:noFill/>
          </a:ln>
        </p:spPr>
      </p:pic>
      <p:pic>
        <p:nvPicPr>
          <p:cNvPr id="17" name="Picture 16">
            <a:extLst>
              <a:ext uri="{FF2B5EF4-FFF2-40B4-BE49-F238E27FC236}">
                <a16:creationId xmlns:a16="http://schemas.microsoft.com/office/drawing/2014/main" xmlns="" id="{7B9426B7-3CA5-BA4F-A4F9-7F5A121BED3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008555" y="956085"/>
            <a:ext cx="12676556" cy="5901916"/>
          </a:xfrm>
          <a:prstGeom prst="rect">
            <a:avLst/>
          </a:prstGeom>
        </p:spPr>
      </p:pic>
      <p:pic>
        <p:nvPicPr>
          <p:cNvPr id="47" name="Picture 46">
            <a:extLst>
              <a:ext uri="{FF2B5EF4-FFF2-40B4-BE49-F238E27FC236}">
                <a16:creationId xmlns:a16="http://schemas.microsoft.com/office/drawing/2014/main" xmlns="" id="{610E8043-4219-274D-94F3-17D790C6878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70647" y="-5311313"/>
            <a:ext cx="1834696" cy="16334440"/>
          </a:xfrm>
          <a:prstGeom prst="rect">
            <a:avLst/>
          </a:prstGeom>
        </p:spPr>
      </p:pic>
      <p:sp>
        <p:nvSpPr>
          <p:cNvPr id="14" name="TextBox 13">
            <a:extLst>
              <a:ext uri="{FF2B5EF4-FFF2-40B4-BE49-F238E27FC236}">
                <a16:creationId xmlns:a16="http://schemas.microsoft.com/office/drawing/2014/main" xmlns="" id="{9FDDB64D-E49D-F746-A35D-0C896C54F393}"/>
              </a:ext>
            </a:extLst>
          </p:cNvPr>
          <p:cNvSpPr txBox="1"/>
          <p:nvPr/>
        </p:nvSpPr>
        <p:spPr>
          <a:xfrm>
            <a:off x="-237163" y="2480865"/>
            <a:ext cx="3376373" cy="720197"/>
          </a:xfrm>
          <a:prstGeom prst="rect">
            <a:avLst/>
          </a:prstGeom>
          <a:noFill/>
          <a:effectLst>
            <a:outerShdw blurRad="25400" dist="12700" dir="2700000" algn="tl" rotWithShape="0">
              <a:prstClr val="black">
                <a:alpha val="40000"/>
              </a:prstClr>
            </a:outerShdw>
          </a:effectLst>
        </p:spPr>
        <p:txBody>
          <a:bodyPr wrap="square" rtlCol="0">
            <a:spAutoFit/>
          </a:bodyPr>
          <a:lstStyle/>
          <a:p>
            <a:pPr algn="ctr">
              <a:lnSpc>
                <a:spcPct val="85000"/>
              </a:lnSpc>
            </a:pPr>
            <a:r>
              <a:rPr lang="en-US" sz="2400" dirty="0">
                <a:solidFill>
                  <a:srgbClr val="FFC000"/>
                </a:solidFill>
              </a:rPr>
              <a:t>Gwiazda </a:t>
            </a:r>
            <a:r>
              <a:rPr lang="en-US" sz="2400" dirty="0" err="1">
                <a:solidFill>
                  <a:srgbClr val="FFC000"/>
                </a:solidFill>
              </a:rPr>
              <a:t>dwukrotnie</a:t>
            </a:r>
            <a:r>
              <a:rPr lang="en-US" sz="2400" dirty="0">
                <a:solidFill>
                  <a:srgbClr val="FFC000"/>
                </a:solidFill>
              </a:rPr>
              <a:t> </a:t>
            </a:r>
            <a:r>
              <a:rPr lang="en-US" sz="2400" dirty="0" err="1">
                <a:solidFill>
                  <a:srgbClr val="FFC000"/>
                </a:solidFill>
              </a:rPr>
              <a:t>mniejsza</a:t>
            </a:r>
            <a:r>
              <a:rPr lang="en-US" sz="2400" dirty="0">
                <a:solidFill>
                  <a:srgbClr val="FFC000"/>
                </a:solidFill>
              </a:rPr>
              <a:t> od </a:t>
            </a:r>
            <a:r>
              <a:rPr lang="en-US" sz="2400" dirty="0" err="1">
                <a:solidFill>
                  <a:srgbClr val="FFC000"/>
                </a:solidFill>
              </a:rPr>
              <a:t>Słońca</a:t>
            </a:r>
            <a:endParaRPr lang="en-US" sz="2400" dirty="0">
              <a:solidFill>
                <a:srgbClr val="FFC000"/>
              </a:solidFill>
            </a:endParaRPr>
          </a:p>
        </p:txBody>
      </p:sp>
      <p:sp>
        <p:nvSpPr>
          <p:cNvPr id="2" name="TextBox 1">
            <a:extLst>
              <a:ext uri="{FF2B5EF4-FFF2-40B4-BE49-F238E27FC236}">
                <a16:creationId xmlns:a16="http://schemas.microsoft.com/office/drawing/2014/main" xmlns="" id="{25A680DC-BFDF-3646-B07A-49D4347A3629}"/>
              </a:ext>
            </a:extLst>
          </p:cNvPr>
          <p:cNvSpPr txBox="1"/>
          <p:nvPr/>
        </p:nvSpPr>
        <p:spPr>
          <a:xfrm>
            <a:off x="407836" y="2549588"/>
            <a:ext cx="2086377" cy="461665"/>
          </a:xfrm>
          <a:prstGeom prst="rect">
            <a:avLst/>
          </a:prstGeom>
          <a:noFill/>
          <a:effectLst>
            <a:outerShdw blurRad="25400" dist="12700" dir="2700000" algn="tl" rotWithShape="0">
              <a:prstClr val="black">
                <a:alpha val="40000"/>
              </a:prstClr>
            </a:outerShdw>
          </a:effectLst>
        </p:spPr>
        <p:txBody>
          <a:bodyPr wrap="square" rtlCol="0">
            <a:spAutoFit/>
          </a:bodyPr>
          <a:lstStyle/>
          <a:p>
            <a:pPr algn="ctr"/>
            <a:r>
              <a:rPr lang="en-US" sz="2400" dirty="0" err="1">
                <a:solidFill>
                  <a:srgbClr val="FFC000"/>
                </a:solidFill>
              </a:rPr>
              <a:t>Nasze</a:t>
            </a:r>
            <a:r>
              <a:rPr lang="en-US" sz="2400" dirty="0">
                <a:solidFill>
                  <a:srgbClr val="FFC000"/>
                </a:solidFill>
              </a:rPr>
              <a:t> </a:t>
            </a:r>
            <a:r>
              <a:rPr lang="en-US" sz="2400" dirty="0" err="1">
                <a:solidFill>
                  <a:srgbClr val="FFC000"/>
                </a:solidFill>
              </a:rPr>
              <a:t>Słońce</a:t>
            </a:r>
            <a:endParaRPr lang="en-US" sz="2400" dirty="0">
              <a:solidFill>
                <a:srgbClr val="FFC000"/>
              </a:solidFill>
            </a:endParaRPr>
          </a:p>
        </p:txBody>
      </p:sp>
      <p:sp>
        <p:nvSpPr>
          <p:cNvPr id="15" name="TextBox 14">
            <a:extLst>
              <a:ext uri="{FF2B5EF4-FFF2-40B4-BE49-F238E27FC236}">
                <a16:creationId xmlns:a16="http://schemas.microsoft.com/office/drawing/2014/main" xmlns="" id="{1ACE74A2-5C36-0044-9416-C140F79A245C}"/>
              </a:ext>
            </a:extLst>
          </p:cNvPr>
          <p:cNvSpPr txBox="1"/>
          <p:nvPr/>
        </p:nvSpPr>
        <p:spPr>
          <a:xfrm>
            <a:off x="74679" y="1450016"/>
            <a:ext cx="3150963" cy="720197"/>
          </a:xfrm>
          <a:prstGeom prst="rect">
            <a:avLst/>
          </a:prstGeom>
          <a:noFill/>
          <a:effectLst>
            <a:outerShdw blurRad="25400" dist="12700" dir="2700000" algn="tl" rotWithShape="0">
              <a:prstClr val="black">
                <a:alpha val="40000"/>
              </a:prstClr>
            </a:outerShdw>
          </a:effectLst>
        </p:spPr>
        <p:txBody>
          <a:bodyPr wrap="square" rtlCol="0">
            <a:spAutoFit/>
          </a:bodyPr>
          <a:lstStyle/>
          <a:p>
            <a:pPr algn="ctr">
              <a:lnSpc>
                <a:spcPct val="85000"/>
              </a:lnSpc>
            </a:pPr>
            <a:r>
              <a:rPr lang="en-US" sz="2400" dirty="0">
                <a:solidFill>
                  <a:srgbClr val="FFC000"/>
                </a:solidFill>
              </a:rPr>
              <a:t>Gwiazda </a:t>
            </a:r>
            <a:r>
              <a:rPr lang="en-US" sz="2400" dirty="0" err="1">
                <a:solidFill>
                  <a:srgbClr val="FFC000"/>
                </a:solidFill>
              </a:rPr>
              <a:t>dwukrotnie</a:t>
            </a:r>
            <a:r>
              <a:rPr lang="en-US" sz="2400" dirty="0">
                <a:solidFill>
                  <a:srgbClr val="FFC000"/>
                </a:solidFill>
              </a:rPr>
              <a:t> </a:t>
            </a:r>
            <a:r>
              <a:rPr lang="en-US" sz="2400" dirty="0" err="1">
                <a:solidFill>
                  <a:srgbClr val="FFC000"/>
                </a:solidFill>
              </a:rPr>
              <a:t>większa</a:t>
            </a:r>
            <a:r>
              <a:rPr lang="en-US" sz="2400" dirty="0">
                <a:solidFill>
                  <a:srgbClr val="FFC000"/>
                </a:solidFill>
              </a:rPr>
              <a:t> od </a:t>
            </a:r>
            <a:r>
              <a:rPr lang="en-US" sz="2400" dirty="0" err="1">
                <a:solidFill>
                  <a:srgbClr val="FFC000"/>
                </a:solidFill>
              </a:rPr>
              <a:t>Słońca</a:t>
            </a:r>
            <a:endParaRPr lang="en-US" sz="2400" dirty="0">
              <a:solidFill>
                <a:srgbClr val="FFC000"/>
              </a:solidFill>
            </a:endParaRPr>
          </a:p>
        </p:txBody>
      </p:sp>
      <p:sp>
        <p:nvSpPr>
          <p:cNvPr id="4" name="Title 3">
            <a:extLst>
              <a:ext uri="{FF2B5EF4-FFF2-40B4-BE49-F238E27FC236}">
                <a16:creationId xmlns:a16="http://schemas.microsoft.com/office/drawing/2014/main" xmlns="" id="{2998D9E8-A3D0-0240-9207-5532E73D49A7}"/>
              </a:ext>
            </a:extLst>
          </p:cNvPr>
          <p:cNvSpPr>
            <a:spLocks noGrp="1"/>
          </p:cNvSpPr>
          <p:nvPr>
            <p:ph type="title"/>
          </p:nvPr>
        </p:nvSpPr>
        <p:spPr>
          <a:xfrm>
            <a:off x="1650161" y="183248"/>
            <a:ext cx="7069016" cy="1143000"/>
          </a:xfrm>
        </p:spPr>
        <p:txBody>
          <a:bodyPr/>
          <a:lstStyle/>
          <a:p>
            <a:r>
              <a:rPr lang="en-US" sz="3200" dirty="0" err="1">
                <a:solidFill>
                  <a:schemeClr val="accent1">
                    <a:lumMod val="40000"/>
                    <a:lumOff val="60000"/>
                  </a:schemeClr>
                </a:solidFill>
              </a:rPr>
              <a:t>Porównanie</a:t>
            </a:r>
            <a:r>
              <a:rPr lang="en-US" sz="3200" dirty="0">
                <a:solidFill>
                  <a:schemeClr val="accent1">
                    <a:lumMod val="40000"/>
                    <a:lumOff val="60000"/>
                  </a:schemeClr>
                </a:solidFill>
              </a:rPr>
              <a:t> </a:t>
            </a:r>
            <a:r>
              <a:rPr lang="en-US" sz="3200" dirty="0" err="1">
                <a:solidFill>
                  <a:schemeClr val="accent1">
                    <a:lumMod val="40000"/>
                    <a:lumOff val="60000"/>
                  </a:schemeClr>
                </a:solidFill>
              </a:rPr>
              <a:t>wielkości</a:t>
            </a:r>
            <a:r>
              <a:rPr lang="en-US" sz="3200" dirty="0">
                <a:solidFill>
                  <a:schemeClr val="accent1">
                    <a:lumMod val="40000"/>
                    <a:lumOff val="60000"/>
                  </a:schemeClr>
                </a:solidFill>
              </a:rPr>
              <a:t> </a:t>
            </a:r>
            <a:r>
              <a:rPr lang="en-US" sz="3200" dirty="0" err="1">
                <a:solidFill>
                  <a:schemeClr val="accent1">
                    <a:lumMod val="40000"/>
                    <a:lumOff val="60000"/>
                  </a:schemeClr>
                </a:solidFill>
              </a:rPr>
              <a:t>stref</a:t>
            </a:r>
            <a:r>
              <a:rPr lang="en-US" sz="3200" dirty="0">
                <a:solidFill>
                  <a:schemeClr val="accent1">
                    <a:lumMod val="40000"/>
                    <a:lumOff val="60000"/>
                  </a:schemeClr>
                </a:solidFill>
              </a:rPr>
              <a:t> </a:t>
            </a:r>
            <a:r>
              <a:rPr lang="en-US" sz="3200" dirty="0" err="1">
                <a:solidFill>
                  <a:schemeClr val="accent1">
                    <a:lumMod val="40000"/>
                    <a:lumOff val="60000"/>
                  </a:schemeClr>
                </a:solidFill>
              </a:rPr>
              <a:t>życia</a:t>
            </a:r>
            <a:r>
              <a:rPr lang="en-US" sz="3200" dirty="0">
                <a:solidFill>
                  <a:schemeClr val="accent1">
                    <a:lumMod val="40000"/>
                    <a:lumOff val="60000"/>
                  </a:schemeClr>
                </a:solidFill>
              </a:rPr>
              <a:t> </a:t>
            </a:r>
            <a:r>
              <a:rPr lang="en-US" sz="3200" dirty="0" err="1">
                <a:solidFill>
                  <a:schemeClr val="accent1">
                    <a:lumMod val="40000"/>
                    <a:lumOff val="60000"/>
                  </a:schemeClr>
                </a:solidFill>
              </a:rPr>
              <a:t>wokół</a:t>
            </a:r>
            <a:r>
              <a:rPr lang="en-US" sz="3200" dirty="0">
                <a:solidFill>
                  <a:schemeClr val="accent1">
                    <a:lumMod val="40000"/>
                    <a:lumOff val="60000"/>
                  </a:schemeClr>
                </a:solidFill>
              </a:rPr>
              <a:t> </a:t>
            </a:r>
            <a:r>
              <a:rPr lang="en-US" sz="3200" dirty="0" err="1">
                <a:solidFill>
                  <a:schemeClr val="accent1">
                    <a:lumMod val="40000"/>
                    <a:lumOff val="60000"/>
                  </a:schemeClr>
                </a:solidFill>
              </a:rPr>
              <a:t>gwiazd</a:t>
            </a:r>
            <a:r>
              <a:rPr lang="en-US" sz="3200" dirty="0">
                <a:solidFill>
                  <a:schemeClr val="accent1">
                    <a:lumMod val="40000"/>
                    <a:lumOff val="60000"/>
                  </a:schemeClr>
                </a:solidFill>
              </a:rPr>
              <a:t> o </a:t>
            </a:r>
            <a:r>
              <a:rPr lang="en-US" sz="3200" dirty="0" err="1">
                <a:solidFill>
                  <a:schemeClr val="accent1">
                    <a:lumMod val="40000"/>
                    <a:lumOff val="60000"/>
                  </a:schemeClr>
                </a:solidFill>
              </a:rPr>
              <a:t>różnych</a:t>
            </a:r>
            <a:r>
              <a:rPr lang="en-US" sz="3200" dirty="0">
                <a:solidFill>
                  <a:schemeClr val="accent1">
                    <a:lumMod val="40000"/>
                    <a:lumOff val="60000"/>
                  </a:schemeClr>
                </a:solidFill>
              </a:rPr>
              <a:t> </a:t>
            </a:r>
            <a:r>
              <a:rPr lang="en-US" sz="3200" dirty="0" err="1">
                <a:solidFill>
                  <a:schemeClr val="accent1">
                    <a:lumMod val="40000"/>
                    <a:lumOff val="60000"/>
                  </a:schemeClr>
                </a:solidFill>
              </a:rPr>
              <a:t>rozmiarach</a:t>
            </a:r>
            <a:endParaRPr lang="en-US" sz="3200" dirty="0"/>
          </a:p>
        </p:txBody>
      </p:sp>
      <p:sp>
        <p:nvSpPr>
          <p:cNvPr id="25" name="Date Placeholder 1">
            <a:extLst>
              <a:ext uri="{FF2B5EF4-FFF2-40B4-BE49-F238E27FC236}">
                <a16:creationId xmlns:a16="http://schemas.microsoft.com/office/drawing/2014/main" xmlns="" id="{D16BF43B-DA2D-324C-B28C-7E5ECF736350}"/>
              </a:ext>
            </a:extLst>
          </p:cNvPr>
          <p:cNvSpPr>
            <a:spLocks noGrp="1"/>
          </p:cNvSpPr>
          <p:nvPr>
            <p:ph type="dt" sz="half" idx="18"/>
          </p:nvPr>
        </p:nvSpPr>
        <p:spPr>
          <a:xfrm>
            <a:off x="-1185333" y="6605666"/>
            <a:ext cx="1896533" cy="164281"/>
          </a:xfrm>
        </p:spPr>
        <p:txBody>
          <a:bodyPr/>
          <a:lstStyle/>
          <a:p>
            <a:fld id="{AC23A6A7-FB1A-D74F-92E9-6DA91FB84AEA}" type="datetime4">
              <a:rPr lang="en-US" smtClean="0"/>
              <a:t>February 9, 2024</a:t>
            </a:fld>
            <a:endParaRPr lang="en-US"/>
          </a:p>
        </p:txBody>
      </p:sp>
      <p:sp>
        <p:nvSpPr>
          <p:cNvPr id="27" name="Slide Number Placeholder 3">
            <a:extLst>
              <a:ext uri="{FF2B5EF4-FFF2-40B4-BE49-F238E27FC236}">
                <a16:creationId xmlns:a16="http://schemas.microsoft.com/office/drawing/2014/main" xmlns="" id="{4FE31347-98F2-3D40-A6A4-5C7EB96D8782}"/>
              </a:ext>
            </a:extLst>
          </p:cNvPr>
          <p:cNvSpPr>
            <a:spLocks noGrp="1"/>
          </p:cNvSpPr>
          <p:nvPr>
            <p:ph type="sldNum" sz="quarter" idx="20"/>
          </p:nvPr>
        </p:nvSpPr>
        <p:spPr>
          <a:xfrm>
            <a:off x="8412480" y="6603800"/>
            <a:ext cx="801827" cy="162761"/>
          </a:xfrm>
        </p:spPr>
        <p:txBody>
          <a:bodyPr/>
          <a:lstStyle/>
          <a:p>
            <a:fld id="{11C0F2E9-13F1-4B54-979A-5E00D7D5723C}" type="slidenum">
              <a:rPr lang="en-US" smtClean="0"/>
              <a:pPr/>
              <a:t>38</a:t>
            </a:fld>
            <a:endParaRPr lang="en-US"/>
          </a:p>
        </p:txBody>
      </p:sp>
    </p:spTree>
    <p:extLst>
      <p:ext uri="{BB962C8B-B14F-4D97-AF65-F5344CB8AC3E}">
        <p14:creationId xmlns:p14="http://schemas.microsoft.com/office/powerpoint/2010/main" val="233841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childTnLst>
                          </p:cTn>
                        </p:par>
                        <p:par>
                          <p:cTn id="12" fill="hold">
                            <p:stCondLst>
                              <p:cond delay="1000"/>
                            </p:stCondLst>
                            <p:childTnLst>
                              <p:par>
                                <p:cTn id="13" presetID="0" presetClass="path" presetSubtype="0" accel="50000" decel="50000" fill="hold" nodeType="afterEffect">
                                  <p:stCondLst>
                                    <p:cond delay="0"/>
                                  </p:stCondLst>
                                  <p:childTnLst>
                                    <p:animMotion origin="layout" path="M -5.55556E-7 0.00031 L -5.55556E-7 -0.8824 " pathEditMode="relative" ptsTypes="AA">
                                      <p:cBhvr>
                                        <p:cTn id="14" dur="2000" fill="hold"/>
                                        <p:tgtEl>
                                          <p:spTgt spid="43"/>
                                        </p:tgtEl>
                                        <p:attrNameLst>
                                          <p:attrName>ppt_x</p:attrName>
                                          <p:attrName>ppt_y</p:attrName>
                                        </p:attrNameLst>
                                      </p:cBhvr>
                                    </p:animMotion>
                                  </p:childTnLst>
                                </p:cTn>
                              </p:par>
                              <p:par>
                                <p:cTn id="15" presetID="0" presetClass="path" presetSubtype="0" accel="50000" decel="50000" fill="hold" nodeType="withEffect">
                                  <p:stCondLst>
                                    <p:cond delay="0"/>
                                  </p:stCondLst>
                                  <p:childTnLst>
                                    <p:animMotion origin="layout" path="M 3.88889E-6 1.97531E-6 L 3.88889E-6 -0.88272 " pathEditMode="relative" rAng="0" ptsTypes="AA">
                                      <p:cBhvr>
                                        <p:cTn id="16" dur="2000" fill="hold"/>
                                        <p:tgtEl>
                                          <p:spTgt spid="47"/>
                                        </p:tgtEl>
                                        <p:attrNameLst>
                                          <p:attrName>ppt_x</p:attrName>
                                          <p:attrName>ppt_y</p:attrName>
                                        </p:attrNameLst>
                                      </p:cBhvr>
                                      <p:rCtr x="0" y="-44136"/>
                                    </p:animMotion>
                                  </p:childTnLst>
                                </p:cTn>
                              </p:par>
                            </p:childTnLst>
                          </p:cTn>
                        </p:par>
                        <p:par>
                          <p:cTn id="17" fill="hold">
                            <p:stCondLst>
                              <p:cond delay="3000"/>
                            </p:stCondLst>
                            <p:childTnLst>
                              <p:par>
                                <p:cTn id="18" presetID="10" presetClass="exit" presetSubtype="0" fill="hold" nodeType="afterEffect">
                                  <p:stCondLst>
                                    <p:cond delay="0"/>
                                  </p:stCondLst>
                                  <p:childTnLst>
                                    <p:animEffect transition="out" filter="fade">
                                      <p:cBhvr>
                                        <p:cTn id="19" dur="500"/>
                                        <p:tgtEl>
                                          <p:spTgt spid="47"/>
                                        </p:tgtEl>
                                      </p:cBhvr>
                                    </p:animEffect>
                                    <p:set>
                                      <p:cBhvr>
                                        <p:cTn id="20" dur="1" fill="hold">
                                          <p:stCondLst>
                                            <p:cond delay="499"/>
                                          </p:stCondLst>
                                        </p:cTn>
                                        <p:tgtEl>
                                          <p:spTgt spid="47"/>
                                        </p:tgtEl>
                                        <p:attrNameLst>
                                          <p:attrName>style.visibility</p:attrName>
                                        </p:attrNameLst>
                                      </p:cBhvr>
                                      <p:to>
                                        <p:strVal val="hidden"/>
                                      </p:to>
                                    </p:set>
                                  </p:childTnLst>
                                </p:cTn>
                              </p:par>
                            </p:childTnLst>
                          </p:cTn>
                        </p:par>
                        <p:par>
                          <p:cTn id="21" fill="hold">
                            <p:stCondLst>
                              <p:cond delay="3500"/>
                            </p:stCondLst>
                            <p:childTnLst>
                              <p:par>
                                <p:cTn id="22" presetID="10" presetClass="entr" presetSubtype="0" fill="hold" grpId="1"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4000"/>
                            </p:stCondLst>
                            <p:childTnLst>
                              <p:par>
                                <p:cTn id="26" presetID="6" presetClass="emph" presetSubtype="0" fill="hold" nodeType="afterEffect">
                                  <p:stCondLst>
                                    <p:cond delay="0"/>
                                  </p:stCondLst>
                                  <p:childTnLst>
                                    <p:animScale>
                                      <p:cBhvr>
                                        <p:cTn id="27" dur="2000" fill="hold"/>
                                        <p:tgtEl>
                                          <p:spTgt spid="31"/>
                                        </p:tgtEl>
                                      </p:cBhvr>
                                      <p:by x="22000" y="22000"/>
                                    </p:animScale>
                                  </p:childTnLst>
                                </p:cTn>
                              </p:par>
                              <p:par>
                                <p:cTn id="28" presetID="6" presetClass="emph" presetSubtype="0" fill="hold" nodeType="withEffect">
                                  <p:stCondLst>
                                    <p:cond delay="0"/>
                                  </p:stCondLst>
                                  <p:childTnLst>
                                    <p:animScale>
                                      <p:cBhvr>
                                        <p:cTn id="29" dur="2000" fill="hold"/>
                                        <p:tgtEl>
                                          <p:spTgt spid="37"/>
                                        </p:tgtEl>
                                      </p:cBhvr>
                                      <p:by x="22000" y="22000"/>
                                    </p:animScale>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31"/>
                                        </p:tgtEl>
                                      </p:cBhvr>
                                    </p:animEffect>
                                    <p:set>
                                      <p:cBhvr>
                                        <p:cTn id="34" dur="1" fill="hold">
                                          <p:stCondLst>
                                            <p:cond delay="499"/>
                                          </p:stCondLst>
                                        </p:cTn>
                                        <p:tgtEl>
                                          <p:spTgt spid="31"/>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7"/>
                                        </p:tgtEl>
                                      </p:cBhvr>
                                    </p:animEffect>
                                    <p:set>
                                      <p:cBhvr>
                                        <p:cTn id="37" dur="1" fill="hold">
                                          <p:stCondLst>
                                            <p:cond delay="499"/>
                                          </p:stCondLst>
                                        </p:cTn>
                                        <p:tgtEl>
                                          <p:spTgt spid="37"/>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fade">
                                      <p:cBhvr>
                                        <p:cTn id="44" dur="500"/>
                                        <p:tgtEl>
                                          <p:spTgt spid="47"/>
                                        </p:tgtEl>
                                      </p:cBhvr>
                                    </p:animEffect>
                                  </p:childTnLst>
                                </p:cTn>
                              </p:par>
                            </p:childTnLst>
                          </p:cTn>
                        </p:par>
                        <p:par>
                          <p:cTn id="45" fill="hold">
                            <p:stCondLst>
                              <p:cond delay="1000"/>
                            </p:stCondLst>
                            <p:childTnLst>
                              <p:par>
                                <p:cTn id="46" presetID="0" presetClass="path" presetSubtype="0" accel="50000" decel="50000" fill="hold" nodeType="afterEffect">
                                  <p:stCondLst>
                                    <p:cond delay="0"/>
                                  </p:stCondLst>
                                  <p:childTnLst>
                                    <p:animMotion origin="layout" path="M -5.55556E-7 -0.8824 L -5.55556E-7 0.925 " pathEditMode="relative" rAng="0" ptsTypes="AA">
                                      <p:cBhvr>
                                        <p:cTn id="47" dur="2000" fill="hold"/>
                                        <p:tgtEl>
                                          <p:spTgt spid="43"/>
                                        </p:tgtEl>
                                        <p:attrNameLst>
                                          <p:attrName>ppt_x</p:attrName>
                                          <p:attrName>ppt_y</p:attrName>
                                        </p:attrNameLst>
                                      </p:cBhvr>
                                      <p:rCtr x="0" y="90370"/>
                                    </p:animMotion>
                                  </p:childTnLst>
                                </p:cTn>
                              </p:par>
                              <p:par>
                                <p:cTn id="48" presetID="0" presetClass="path" presetSubtype="0" accel="50000" decel="50000" fill="hold" nodeType="withEffect">
                                  <p:stCondLst>
                                    <p:cond delay="0"/>
                                  </p:stCondLst>
                                  <p:childTnLst>
                                    <p:animMotion origin="layout" path="M 3.88889E-6 -0.88303 L 3.88889E-6 0.91666 " pathEditMode="relative" rAng="0" ptsTypes="AA">
                                      <p:cBhvr>
                                        <p:cTn id="49" dur="2000" fill="hold"/>
                                        <p:tgtEl>
                                          <p:spTgt spid="47"/>
                                        </p:tgtEl>
                                        <p:attrNameLst>
                                          <p:attrName>ppt_x</p:attrName>
                                          <p:attrName>ppt_y</p:attrName>
                                        </p:attrNameLst>
                                      </p:cBhvr>
                                      <p:rCtr x="0" y="89969"/>
                                    </p:animMotion>
                                  </p:childTnLst>
                                </p:cTn>
                              </p:par>
                            </p:childTnLst>
                          </p:cTn>
                        </p:par>
                        <p:par>
                          <p:cTn id="50" fill="hold">
                            <p:stCondLst>
                              <p:cond delay="3000"/>
                            </p:stCondLst>
                            <p:childTnLst>
                              <p:par>
                                <p:cTn id="51" presetID="10" presetClass="exit" presetSubtype="0" fill="hold" nodeType="afterEffect">
                                  <p:stCondLst>
                                    <p:cond delay="0"/>
                                  </p:stCondLst>
                                  <p:childTnLst>
                                    <p:animEffect transition="out" filter="fade">
                                      <p:cBhvr>
                                        <p:cTn id="52" dur="500"/>
                                        <p:tgtEl>
                                          <p:spTgt spid="47"/>
                                        </p:tgtEl>
                                      </p:cBhvr>
                                    </p:animEffect>
                                    <p:set>
                                      <p:cBhvr>
                                        <p:cTn id="53" dur="1" fill="hold">
                                          <p:stCondLst>
                                            <p:cond delay="499"/>
                                          </p:stCondLst>
                                        </p:cTn>
                                        <p:tgtEl>
                                          <p:spTgt spid="47"/>
                                        </p:tgtEl>
                                        <p:attrNameLst>
                                          <p:attrName>style.visibility</p:attrName>
                                        </p:attrNameLst>
                                      </p:cBhvr>
                                      <p:to>
                                        <p:strVal val="hidden"/>
                                      </p:to>
                                    </p:set>
                                  </p:childTnLst>
                                </p:cTn>
                              </p:par>
                            </p:childTnLst>
                          </p:cTn>
                        </p:par>
                        <p:par>
                          <p:cTn id="54" fill="hold">
                            <p:stCondLst>
                              <p:cond delay="3500"/>
                            </p:stCondLst>
                            <p:childTnLst>
                              <p:par>
                                <p:cTn id="55" presetID="10" presetClass="entr" presetSubtype="0" fill="hold" grpId="1"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par>
                          <p:cTn id="58" fill="hold">
                            <p:stCondLst>
                              <p:cond delay="4000"/>
                            </p:stCondLst>
                            <p:childTnLst>
                              <p:par>
                                <p:cTn id="59" presetID="10" presetClass="entr" presetSubtype="0" fill="hold" nodeType="afterEffect">
                                  <p:stCondLst>
                                    <p:cond delay="100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childTnLst>
                          </p:cTn>
                        </p:par>
                        <p:par>
                          <p:cTn id="62" fill="hold">
                            <p:stCondLst>
                              <p:cond delay="5500"/>
                            </p:stCondLst>
                            <p:childTnLst>
                              <p:par>
                                <p:cTn id="63" presetID="6" presetClass="emph" presetSubtype="0" accel="50000" decel="50000" fill="hold" nodeType="afterEffect">
                                  <p:stCondLst>
                                    <p:cond delay="0"/>
                                  </p:stCondLst>
                                  <p:childTnLst>
                                    <p:animScale>
                                      <p:cBhvr>
                                        <p:cTn id="64" dur="5000" fill="hold"/>
                                        <p:tgtEl>
                                          <p:spTgt spid="19"/>
                                        </p:tgtEl>
                                      </p:cBhvr>
                                      <p:by x="16000" y="16000"/>
                                    </p:animScale>
                                  </p:childTnLst>
                                </p:cTn>
                              </p:par>
                              <p:par>
                                <p:cTn id="65" presetID="10" presetClass="exit" presetSubtype="0" fill="hold" nodeType="withEffect">
                                  <p:stCondLst>
                                    <p:cond delay="0"/>
                                  </p:stCondLst>
                                  <p:childTnLst>
                                    <p:animEffect transition="out" filter="fade">
                                      <p:cBhvr>
                                        <p:cTn id="66" dur="500"/>
                                        <p:tgtEl>
                                          <p:spTgt spid="17"/>
                                        </p:tgtEl>
                                      </p:cBhvr>
                                    </p:animEffect>
                                    <p:set>
                                      <p:cBhvr>
                                        <p:cTn id="67" dur="1" fill="hold">
                                          <p:stCondLst>
                                            <p:cond delay="499"/>
                                          </p:stCondLst>
                                        </p:cTn>
                                        <p:tgtEl>
                                          <p:spTgt spid="17"/>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37"/>
                                        </p:tgtEl>
                                      </p:cBhvr>
                                    </p:animEffect>
                                    <p:set>
                                      <p:cBhvr>
                                        <p:cTn id="70" dur="1" fill="hold">
                                          <p:stCondLst>
                                            <p:cond delay="499"/>
                                          </p:stCondLst>
                                        </p:cTn>
                                        <p:tgtEl>
                                          <p:spTgt spid="37"/>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31"/>
                                        </p:tgtEl>
                                      </p:cBhvr>
                                    </p:animEffect>
                                    <p:set>
                                      <p:cBhvr>
                                        <p:cTn id="73" dur="1" fill="hold">
                                          <p:stCondLst>
                                            <p:cond delay="499"/>
                                          </p:stCondLst>
                                        </p:cTn>
                                        <p:tgtEl>
                                          <p:spTgt spid="31"/>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43"/>
                                        </p:tgtEl>
                                      </p:cBhvr>
                                    </p:animEffect>
                                    <p:set>
                                      <p:cBhvr>
                                        <p:cTn id="76" dur="1" fill="hold">
                                          <p:stCondLst>
                                            <p:cond delay="499"/>
                                          </p:stCondLst>
                                        </p:cTn>
                                        <p:tgtEl>
                                          <p:spTgt spid="43"/>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6"/>
                                        </p:tgtEl>
                                      </p:cBhvr>
                                    </p:animEffect>
                                    <p:set>
                                      <p:cBhvr>
                                        <p:cTn id="79" dur="1" fill="hold">
                                          <p:stCondLst>
                                            <p:cond delay="499"/>
                                          </p:stCondLst>
                                        </p:cTn>
                                        <p:tgtEl>
                                          <p:spTgt spid="6"/>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22"/>
                                        </p:tgtEl>
                                      </p:cBhvr>
                                    </p:animEffect>
                                    <p:set>
                                      <p:cBhvr>
                                        <p:cTn id="82" dur="1" fill="hold">
                                          <p:stCondLst>
                                            <p:cond delay="499"/>
                                          </p:stCondLst>
                                        </p:cTn>
                                        <p:tgtEl>
                                          <p:spTgt spid="22"/>
                                        </p:tgtEl>
                                        <p:attrNameLst>
                                          <p:attrName>style.visibility</p:attrName>
                                        </p:attrNameLst>
                                      </p:cBhvr>
                                      <p:to>
                                        <p:strVal val="hidden"/>
                                      </p:to>
                                    </p:set>
                                  </p:childTnLst>
                                </p:cTn>
                              </p:par>
                              <p:par>
                                <p:cTn id="83" presetID="10" presetClass="exit" presetSubtype="0" fill="hold" grpId="0" nodeType="withEffect">
                                  <p:stCondLst>
                                    <p:cond delay="0"/>
                                  </p:stCondLst>
                                  <p:childTnLst>
                                    <p:animEffect transition="out" filter="fade">
                                      <p:cBhvr>
                                        <p:cTn id="84" dur="500"/>
                                        <p:tgtEl>
                                          <p:spTgt spid="15"/>
                                        </p:tgtEl>
                                      </p:cBhvr>
                                    </p:animEffect>
                                    <p:set>
                                      <p:cBhvr>
                                        <p:cTn id="85"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2" grpId="0"/>
      <p:bldP spid="15" grpId="0"/>
      <p:bldP spid="15"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ytuł 1">
            <a:extLst>
              <a:ext uri="{FF2B5EF4-FFF2-40B4-BE49-F238E27FC236}">
                <a16:creationId xmlns:a16="http://schemas.microsoft.com/office/drawing/2014/main" xmlns="" id="{34CC53F9-86C2-1336-19C8-26C747353E82}"/>
              </a:ext>
            </a:extLst>
          </p:cNvPr>
          <p:cNvSpPr>
            <a:spLocks noGrp="1"/>
          </p:cNvSpPr>
          <p:nvPr>
            <p:ph type="title"/>
          </p:nvPr>
        </p:nvSpPr>
        <p:spPr>
          <a:xfrm>
            <a:off x="457199" y="81447"/>
            <a:ext cx="8229600" cy="1143000"/>
          </a:xfrm>
        </p:spPr>
        <p:txBody>
          <a:bodyPr/>
          <a:lstStyle/>
          <a:p>
            <a:r>
              <a:rPr lang="pl-PL" b="1" dirty="0"/>
              <a:t>Strefa życia wokół gwiazdy</a:t>
            </a:r>
            <a:br>
              <a:rPr lang="pl-PL" b="1" dirty="0"/>
            </a:br>
            <a:endParaRPr lang="pl-PL" sz="2800" b="1" dirty="0"/>
          </a:p>
        </p:txBody>
      </p:sp>
      <p:sp>
        <p:nvSpPr>
          <p:cNvPr id="22" name="pole tekstowe 21">
            <a:extLst>
              <a:ext uri="{FF2B5EF4-FFF2-40B4-BE49-F238E27FC236}">
                <a16:creationId xmlns:a16="http://schemas.microsoft.com/office/drawing/2014/main" xmlns="" id="{CBD3BEAB-7E75-F627-BE5D-88298DA13502}"/>
              </a:ext>
            </a:extLst>
          </p:cNvPr>
          <p:cNvSpPr txBox="1"/>
          <p:nvPr/>
        </p:nvSpPr>
        <p:spPr>
          <a:xfrm>
            <a:off x="277402" y="1224447"/>
            <a:ext cx="8866599" cy="369332"/>
          </a:xfrm>
          <a:prstGeom prst="rect">
            <a:avLst/>
          </a:prstGeom>
          <a:noFill/>
        </p:spPr>
        <p:txBody>
          <a:bodyPr wrap="square">
            <a:spAutoFit/>
          </a:bodyPr>
          <a:lstStyle/>
          <a:p>
            <a:pPr algn="ctr"/>
            <a:r>
              <a:rPr lang="pl-PL" dirty="0"/>
              <a:t>Położenie strefy życia zależy od jasności i koloru gwiazdy.</a:t>
            </a:r>
          </a:p>
        </p:txBody>
      </p:sp>
      <p:pic>
        <p:nvPicPr>
          <p:cNvPr id="3" name="Obraz 2">
            <a:extLst>
              <a:ext uri="{FF2B5EF4-FFF2-40B4-BE49-F238E27FC236}">
                <a16:creationId xmlns:a16="http://schemas.microsoft.com/office/drawing/2014/main" xmlns="" id="{2004E86B-6C35-AADB-5D05-C481F2863B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342" y="1786849"/>
            <a:ext cx="7667316" cy="4677063"/>
          </a:xfrm>
          <a:prstGeom prst="rect">
            <a:avLst/>
          </a:prstGeom>
        </p:spPr>
      </p:pic>
    </p:spTree>
    <p:extLst>
      <p:ext uri="{BB962C8B-B14F-4D97-AF65-F5344CB8AC3E}">
        <p14:creationId xmlns:p14="http://schemas.microsoft.com/office/powerpoint/2010/main" val="3511179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6B09E839-3BF5-A271-7E7F-F9AE4C3706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742" y="1441470"/>
            <a:ext cx="6771189" cy="5389582"/>
          </a:xfrm>
          <a:prstGeom prst="rect">
            <a:avLst/>
          </a:prstGeom>
        </p:spPr>
      </p:pic>
      <p:sp>
        <p:nvSpPr>
          <p:cNvPr id="6" name="Tytuł 1">
            <a:extLst>
              <a:ext uri="{FF2B5EF4-FFF2-40B4-BE49-F238E27FC236}">
                <a16:creationId xmlns:a16="http://schemas.microsoft.com/office/drawing/2014/main" xmlns="" id="{EF5F4B87-B794-2D2D-920C-71066912ECBC}"/>
              </a:ext>
            </a:extLst>
          </p:cNvPr>
          <p:cNvSpPr>
            <a:spLocks noGrp="1"/>
          </p:cNvSpPr>
          <p:nvPr>
            <p:ph type="title"/>
          </p:nvPr>
        </p:nvSpPr>
        <p:spPr>
          <a:xfrm>
            <a:off x="-141790" y="-166264"/>
            <a:ext cx="9427579" cy="1043940"/>
          </a:xfrm>
        </p:spPr>
        <p:txBody>
          <a:bodyPr/>
          <a:lstStyle/>
          <a:p>
            <a:r>
              <a:rPr lang="pl-PL" sz="2800" b="1" dirty="0"/>
              <a:t>Ziemia widziana z „okolic” Saturna </a:t>
            </a:r>
            <a:br>
              <a:rPr lang="pl-PL" sz="2800" b="1" dirty="0"/>
            </a:br>
            <a:r>
              <a:rPr lang="pl-PL" sz="2800" b="1" dirty="0"/>
              <a:t>(ok. 6 miliardów kilometrów)</a:t>
            </a:r>
          </a:p>
        </p:txBody>
      </p:sp>
      <p:sp>
        <p:nvSpPr>
          <p:cNvPr id="7" name="pole tekstowe 6">
            <a:extLst>
              <a:ext uri="{FF2B5EF4-FFF2-40B4-BE49-F238E27FC236}">
                <a16:creationId xmlns:a16="http://schemas.microsoft.com/office/drawing/2014/main" xmlns="" id="{2A488598-EFEE-BCFE-A903-CD01EDEEF0B3}"/>
              </a:ext>
            </a:extLst>
          </p:cNvPr>
          <p:cNvSpPr txBox="1"/>
          <p:nvPr/>
        </p:nvSpPr>
        <p:spPr>
          <a:xfrm>
            <a:off x="-1" y="1072138"/>
            <a:ext cx="9144000" cy="369332"/>
          </a:xfrm>
          <a:prstGeom prst="rect">
            <a:avLst/>
          </a:prstGeom>
          <a:noFill/>
        </p:spPr>
        <p:txBody>
          <a:bodyPr wrap="square" rtlCol="0">
            <a:spAutoFit/>
          </a:bodyPr>
          <a:lstStyle/>
          <a:p>
            <a:pPr algn="ctr"/>
            <a:r>
              <a:rPr lang="pl-PL" b="1" dirty="0" err="1"/>
              <a:t>Voyager</a:t>
            </a:r>
            <a:r>
              <a:rPr lang="pl-PL" b="1" dirty="0"/>
              <a:t> 1 (rok 1990)</a:t>
            </a:r>
          </a:p>
        </p:txBody>
      </p:sp>
      <p:sp>
        <p:nvSpPr>
          <p:cNvPr id="9" name="pole tekstowe 8">
            <a:extLst>
              <a:ext uri="{FF2B5EF4-FFF2-40B4-BE49-F238E27FC236}">
                <a16:creationId xmlns:a16="http://schemas.microsoft.com/office/drawing/2014/main" xmlns="" id="{8416A694-7E7F-F233-CC60-344C50E905DD}"/>
              </a:ext>
            </a:extLst>
          </p:cNvPr>
          <p:cNvSpPr txBox="1"/>
          <p:nvPr/>
        </p:nvSpPr>
        <p:spPr>
          <a:xfrm>
            <a:off x="1102486" y="5160320"/>
            <a:ext cx="6675700" cy="1477328"/>
          </a:xfrm>
          <a:prstGeom prst="rect">
            <a:avLst/>
          </a:prstGeom>
          <a:noFill/>
        </p:spPr>
        <p:txBody>
          <a:bodyPr wrap="square">
            <a:spAutoFit/>
          </a:bodyPr>
          <a:lstStyle/>
          <a:p>
            <a:r>
              <a:rPr lang="pl-PL" b="1" i="0" u="none" strike="noStrike" dirty="0">
                <a:solidFill>
                  <a:schemeClr val="bg1"/>
                </a:solidFill>
                <a:effectLst/>
                <a:latin typeface="Lora" pitchFamily="2" charset="0"/>
              </a:rPr>
              <a:t>Carl Sagan</a:t>
            </a:r>
            <a:r>
              <a:rPr lang="pl-PL" b="0" i="0" u="none" strike="noStrike" dirty="0">
                <a:solidFill>
                  <a:schemeClr val="bg1"/>
                </a:solidFill>
                <a:effectLst/>
                <a:latin typeface="Lora" pitchFamily="2" charset="0"/>
              </a:rPr>
              <a:t>: Spójrz ponownie na tą kropkę. To Nasz dom. </a:t>
            </a:r>
            <a:br>
              <a:rPr lang="pl-PL" b="0" i="0" u="none" strike="noStrike" dirty="0">
                <a:solidFill>
                  <a:schemeClr val="bg1"/>
                </a:solidFill>
                <a:effectLst/>
                <a:latin typeface="Lora" pitchFamily="2" charset="0"/>
              </a:rPr>
            </a:br>
            <a:r>
              <a:rPr lang="pl-PL" b="0" i="0" u="none" strike="noStrike" dirty="0">
                <a:solidFill>
                  <a:schemeClr val="bg1"/>
                </a:solidFill>
                <a:effectLst/>
                <a:latin typeface="Lora" pitchFamily="2" charset="0"/>
              </a:rPr>
              <a:t>To my. Na niej wszyscy, których kochasz, których znasz. </a:t>
            </a:r>
            <a:br>
              <a:rPr lang="pl-PL" b="0" i="0" u="none" strike="noStrike" dirty="0">
                <a:solidFill>
                  <a:schemeClr val="bg1"/>
                </a:solidFill>
                <a:effectLst/>
                <a:latin typeface="Lora" pitchFamily="2" charset="0"/>
              </a:rPr>
            </a:br>
            <a:r>
              <a:rPr lang="pl-PL" b="0" i="0" u="none" strike="noStrike" dirty="0">
                <a:solidFill>
                  <a:schemeClr val="bg1"/>
                </a:solidFill>
                <a:effectLst/>
                <a:latin typeface="Lora" pitchFamily="2" charset="0"/>
              </a:rPr>
              <a:t>O których kiedykolwiek słyszałeś. Każdy człowiek, który kiedykolwiek istniał, przeżył tam swoje życie... </a:t>
            </a:r>
            <a:br>
              <a:rPr lang="pl-PL" b="0" i="0" u="none" strike="noStrike" dirty="0">
                <a:solidFill>
                  <a:schemeClr val="bg1"/>
                </a:solidFill>
                <a:effectLst/>
                <a:latin typeface="Lora" pitchFamily="2" charset="0"/>
              </a:rPr>
            </a:br>
            <a:r>
              <a:rPr lang="pl-PL" b="0" i="0" u="none" strike="noStrike" dirty="0">
                <a:solidFill>
                  <a:schemeClr val="bg1"/>
                </a:solidFill>
                <a:effectLst/>
                <a:latin typeface="Lora" pitchFamily="2" charset="0"/>
              </a:rPr>
              <a:t>Na drobinie kurzu zawieszonej w promieniach Słońca. </a:t>
            </a:r>
            <a:endParaRPr lang="pl-PL" dirty="0">
              <a:solidFill>
                <a:schemeClr val="bg1"/>
              </a:solidFill>
            </a:endParaRPr>
          </a:p>
        </p:txBody>
      </p:sp>
    </p:spTree>
    <p:extLst>
      <p:ext uri="{BB962C8B-B14F-4D97-AF65-F5344CB8AC3E}">
        <p14:creationId xmlns:p14="http://schemas.microsoft.com/office/powerpoint/2010/main" val="367292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1">
            <a:extLst>
              <a:ext uri="{FF2B5EF4-FFF2-40B4-BE49-F238E27FC236}">
                <a16:creationId xmlns:a16="http://schemas.microsoft.com/office/drawing/2014/main" xmlns="" id="{D8A81FDD-5722-A814-A24F-5B7DC65220BB}"/>
              </a:ext>
            </a:extLst>
          </p:cNvPr>
          <p:cNvSpPr>
            <a:spLocks noGrp="1"/>
          </p:cNvSpPr>
          <p:nvPr>
            <p:ph type="title"/>
          </p:nvPr>
        </p:nvSpPr>
        <p:spPr>
          <a:xfrm>
            <a:off x="457199" y="81447"/>
            <a:ext cx="8229600" cy="1143000"/>
          </a:xfrm>
        </p:spPr>
        <p:txBody>
          <a:bodyPr/>
          <a:lstStyle/>
          <a:p>
            <a:r>
              <a:rPr lang="pl-PL" b="1" dirty="0"/>
              <a:t>Strefa życia wokół gwiazdy</a:t>
            </a:r>
            <a:br>
              <a:rPr lang="pl-PL" b="1" dirty="0"/>
            </a:br>
            <a:endParaRPr lang="pl-PL" sz="2800" b="1" dirty="0"/>
          </a:p>
        </p:txBody>
      </p:sp>
      <p:sp>
        <p:nvSpPr>
          <p:cNvPr id="10" name="pole tekstowe 9">
            <a:extLst>
              <a:ext uri="{FF2B5EF4-FFF2-40B4-BE49-F238E27FC236}">
                <a16:creationId xmlns:a16="http://schemas.microsoft.com/office/drawing/2014/main" xmlns="" id="{025CBC49-FB26-8634-6FAC-27561CF5DB6B}"/>
              </a:ext>
            </a:extLst>
          </p:cNvPr>
          <p:cNvSpPr txBox="1"/>
          <p:nvPr/>
        </p:nvSpPr>
        <p:spPr>
          <a:xfrm>
            <a:off x="3019864" y="6499555"/>
            <a:ext cx="8532733" cy="276999"/>
          </a:xfrm>
          <a:prstGeom prst="rect">
            <a:avLst/>
          </a:prstGeom>
          <a:noFill/>
        </p:spPr>
        <p:txBody>
          <a:bodyPr wrap="square" rtlCol="0">
            <a:spAutoFit/>
          </a:bodyPr>
          <a:lstStyle/>
          <a:p>
            <a:r>
              <a:rPr lang="pl-PL" sz="1200" dirty="0">
                <a:solidFill>
                  <a:schemeClr val="bg1"/>
                </a:solidFill>
              </a:rPr>
              <a:t>Natężenie światła na planecie względem światła słonecznego na Ziemi </a:t>
            </a:r>
          </a:p>
        </p:txBody>
      </p:sp>
      <p:pic>
        <p:nvPicPr>
          <p:cNvPr id="11" name="Obraz 10">
            <a:extLst>
              <a:ext uri="{FF2B5EF4-FFF2-40B4-BE49-F238E27FC236}">
                <a16:creationId xmlns:a16="http://schemas.microsoft.com/office/drawing/2014/main" xmlns="" id="{177DAEE1-00D8-58AA-EB31-690D11174138}"/>
              </a:ext>
            </a:extLst>
          </p:cNvPr>
          <p:cNvPicPr>
            <a:picLocks noChangeAspect="1"/>
          </p:cNvPicPr>
          <p:nvPr/>
        </p:nvPicPr>
        <p:blipFill>
          <a:blip r:embed="rId3"/>
          <a:stretch>
            <a:fillRect/>
          </a:stretch>
        </p:blipFill>
        <p:spPr>
          <a:xfrm>
            <a:off x="80548" y="1921385"/>
            <a:ext cx="8982901" cy="4936617"/>
          </a:xfrm>
          <a:prstGeom prst="rect">
            <a:avLst/>
          </a:prstGeom>
        </p:spPr>
      </p:pic>
      <p:sp>
        <p:nvSpPr>
          <p:cNvPr id="12" name="pole tekstowe 11">
            <a:extLst>
              <a:ext uri="{FF2B5EF4-FFF2-40B4-BE49-F238E27FC236}">
                <a16:creationId xmlns:a16="http://schemas.microsoft.com/office/drawing/2014/main" xmlns="" id="{0696B519-D91E-2713-C850-207E64954A0E}"/>
              </a:ext>
            </a:extLst>
          </p:cNvPr>
          <p:cNvSpPr txBox="1"/>
          <p:nvPr/>
        </p:nvSpPr>
        <p:spPr>
          <a:xfrm>
            <a:off x="80548" y="998053"/>
            <a:ext cx="8982901" cy="923330"/>
          </a:xfrm>
          <a:prstGeom prst="rect">
            <a:avLst/>
          </a:prstGeom>
          <a:noFill/>
        </p:spPr>
        <p:txBody>
          <a:bodyPr wrap="square" rtlCol="0">
            <a:spAutoFit/>
          </a:bodyPr>
          <a:lstStyle/>
          <a:p>
            <a:pPr algn="just"/>
            <a:r>
              <a:rPr lang="pl-PL" dirty="0"/>
              <a:t>Wokół różnych typów gwiazd odkryto planety skaliste, na których może istnieć woda w stanie ciekłym (i być może </a:t>
            </a:r>
            <a:r>
              <a:rPr lang="pl-PL" dirty="0">
                <a:solidFill>
                  <a:srgbClr val="202122"/>
                </a:solidFill>
                <a:latin typeface="Arial" panose="020B0604020202020204" pitchFamily="34" charset="0"/>
              </a:rPr>
              <a:t>dogodne warunki do powstania na nich życia podobnego do naszego)</a:t>
            </a:r>
            <a:r>
              <a:rPr lang="pl-PL" dirty="0"/>
              <a:t>.</a:t>
            </a:r>
          </a:p>
        </p:txBody>
      </p:sp>
    </p:spTree>
    <p:extLst>
      <p:ext uri="{BB962C8B-B14F-4D97-AF65-F5344CB8AC3E}">
        <p14:creationId xmlns:p14="http://schemas.microsoft.com/office/powerpoint/2010/main" val="3470799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xmlns="" id="{1DCD2CD1-8A95-58FC-3547-6B332851BD25}"/>
              </a:ext>
            </a:extLst>
          </p:cNvPr>
          <p:cNvSpPr>
            <a:spLocks noGrp="1"/>
          </p:cNvSpPr>
          <p:nvPr>
            <p:ph type="title"/>
          </p:nvPr>
        </p:nvSpPr>
        <p:spPr>
          <a:xfrm>
            <a:off x="457199" y="81447"/>
            <a:ext cx="8229600" cy="1143000"/>
          </a:xfrm>
        </p:spPr>
        <p:txBody>
          <a:bodyPr/>
          <a:lstStyle/>
          <a:p>
            <a:r>
              <a:rPr lang="pl-PL" b="1" dirty="0"/>
              <a:t>Strefa życia wokół gwiazdy</a:t>
            </a:r>
            <a:br>
              <a:rPr lang="pl-PL" b="1" dirty="0"/>
            </a:br>
            <a:endParaRPr lang="pl-PL" sz="2800" b="1" dirty="0"/>
          </a:p>
        </p:txBody>
      </p:sp>
      <p:sp>
        <p:nvSpPr>
          <p:cNvPr id="5" name="pole tekstowe 4">
            <a:extLst>
              <a:ext uri="{FF2B5EF4-FFF2-40B4-BE49-F238E27FC236}">
                <a16:creationId xmlns:a16="http://schemas.microsoft.com/office/drawing/2014/main" xmlns="" id="{BB4CE554-BCDA-7D0A-5194-164F6CBE5C42}"/>
              </a:ext>
            </a:extLst>
          </p:cNvPr>
          <p:cNvSpPr txBox="1"/>
          <p:nvPr/>
        </p:nvSpPr>
        <p:spPr>
          <a:xfrm>
            <a:off x="138701" y="1060135"/>
            <a:ext cx="8866599" cy="1754326"/>
          </a:xfrm>
          <a:prstGeom prst="rect">
            <a:avLst/>
          </a:prstGeom>
          <a:noFill/>
        </p:spPr>
        <p:txBody>
          <a:bodyPr wrap="square">
            <a:spAutoFit/>
          </a:bodyPr>
          <a:lstStyle/>
          <a:p>
            <a:pPr algn="just"/>
            <a:r>
              <a:rPr lang="pl-PL" dirty="0"/>
              <a:t>W naszym układzie planetarnym, oprócz Ziemi tylko Mars znajduje się w strefie życie, ale na jej granicy. Tylko w najniżej położonych obszarach Marsa (poniżej 30% powierzchni planety) ciśnienie atmosferyczne i temperatura są wystarczające, aby woda istniała przez krótkie okresy w postaci płynnej. </a:t>
            </a:r>
          </a:p>
          <a:p>
            <a:pPr algn="just"/>
            <a:endParaRPr lang="pl-PL" dirty="0"/>
          </a:p>
          <a:p>
            <a:pPr algn="just"/>
            <a:r>
              <a:rPr lang="pl-PL" b="1" u="sng" dirty="0"/>
              <a:t>Obecnie</a:t>
            </a:r>
            <a:r>
              <a:rPr lang="pl-PL" dirty="0"/>
              <a:t> w większości Mars to piaszczysta pustynia:</a:t>
            </a:r>
          </a:p>
        </p:txBody>
      </p:sp>
      <p:pic>
        <p:nvPicPr>
          <p:cNvPr id="7" name="Obraz 6">
            <a:extLst>
              <a:ext uri="{FF2B5EF4-FFF2-40B4-BE49-F238E27FC236}">
                <a16:creationId xmlns:a16="http://schemas.microsoft.com/office/drawing/2014/main" xmlns="" id="{EB659D50-4534-611D-DA74-A447ECA86E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900" y="2831279"/>
            <a:ext cx="3580937" cy="2245107"/>
          </a:xfrm>
          <a:prstGeom prst="rect">
            <a:avLst/>
          </a:prstGeom>
        </p:spPr>
      </p:pic>
      <p:pic>
        <p:nvPicPr>
          <p:cNvPr id="9" name="Obraz 8">
            <a:extLst>
              <a:ext uri="{FF2B5EF4-FFF2-40B4-BE49-F238E27FC236}">
                <a16:creationId xmlns:a16="http://schemas.microsoft.com/office/drawing/2014/main" xmlns="" id="{C73C59D5-1B69-2258-A6B8-96D6BBCA3B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2726" y="5157541"/>
            <a:ext cx="3400921" cy="1619015"/>
          </a:xfrm>
          <a:prstGeom prst="rect">
            <a:avLst/>
          </a:prstGeom>
        </p:spPr>
      </p:pic>
      <p:pic>
        <p:nvPicPr>
          <p:cNvPr id="11" name="Obraz 10">
            <a:extLst>
              <a:ext uri="{FF2B5EF4-FFF2-40B4-BE49-F238E27FC236}">
                <a16:creationId xmlns:a16="http://schemas.microsoft.com/office/drawing/2014/main" xmlns="" id="{C4BA95D6-48B2-F016-B7C5-09CB91ECF9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6746" y="2814460"/>
            <a:ext cx="3400921" cy="2245107"/>
          </a:xfrm>
          <a:prstGeom prst="rect">
            <a:avLst/>
          </a:prstGeom>
        </p:spPr>
      </p:pic>
    </p:spTree>
    <p:extLst>
      <p:ext uri="{BB962C8B-B14F-4D97-AF65-F5344CB8AC3E}">
        <p14:creationId xmlns:p14="http://schemas.microsoft.com/office/powerpoint/2010/main" val="16650806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xmlns="" id="{2602D989-1FE5-F716-4EF4-8B9F4C546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040577"/>
            <a:ext cx="7772400" cy="4371975"/>
          </a:xfrm>
          <a:prstGeom prst="rect">
            <a:avLst/>
          </a:prstGeom>
        </p:spPr>
      </p:pic>
      <p:sp>
        <p:nvSpPr>
          <p:cNvPr id="8" name="Tytuł 1">
            <a:extLst>
              <a:ext uri="{FF2B5EF4-FFF2-40B4-BE49-F238E27FC236}">
                <a16:creationId xmlns:a16="http://schemas.microsoft.com/office/drawing/2014/main" xmlns="" id="{587819A2-1877-F51B-2E5B-C9C22C6D258C}"/>
              </a:ext>
            </a:extLst>
          </p:cNvPr>
          <p:cNvSpPr txBox="1">
            <a:spLocks/>
          </p:cNvSpPr>
          <p:nvPr/>
        </p:nvSpPr>
        <p:spPr bwMode="auto">
          <a:xfrm>
            <a:off x="457199" y="445448"/>
            <a:ext cx="8686801"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189" algn="ctr" rtl="0" fontAlgn="base">
              <a:spcBef>
                <a:spcPct val="0"/>
              </a:spcBef>
              <a:spcAft>
                <a:spcPct val="0"/>
              </a:spcAft>
              <a:defRPr sz="4400">
                <a:solidFill>
                  <a:schemeClr val="tx2"/>
                </a:solidFill>
                <a:latin typeface="Arial" charset="0"/>
              </a:defRPr>
            </a:lvl6pPr>
            <a:lvl7pPr marL="914377" algn="ctr" rtl="0" fontAlgn="base">
              <a:spcBef>
                <a:spcPct val="0"/>
              </a:spcBef>
              <a:spcAft>
                <a:spcPct val="0"/>
              </a:spcAft>
              <a:defRPr sz="4400">
                <a:solidFill>
                  <a:schemeClr val="tx2"/>
                </a:solidFill>
                <a:latin typeface="Arial" charset="0"/>
              </a:defRPr>
            </a:lvl7pPr>
            <a:lvl8pPr marL="1371566" algn="ctr" rtl="0" fontAlgn="base">
              <a:spcBef>
                <a:spcPct val="0"/>
              </a:spcBef>
              <a:spcAft>
                <a:spcPct val="0"/>
              </a:spcAft>
              <a:defRPr sz="4400">
                <a:solidFill>
                  <a:schemeClr val="tx2"/>
                </a:solidFill>
                <a:latin typeface="Arial" charset="0"/>
              </a:defRPr>
            </a:lvl8pPr>
            <a:lvl9pPr marL="1828754" algn="ctr" rtl="0" fontAlgn="base">
              <a:spcBef>
                <a:spcPct val="0"/>
              </a:spcBef>
              <a:spcAft>
                <a:spcPct val="0"/>
              </a:spcAft>
              <a:defRPr sz="4400">
                <a:solidFill>
                  <a:schemeClr val="tx2"/>
                </a:solidFill>
                <a:latin typeface="Arial" charset="0"/>
              </a:defRPr>
            </a:lvl9pPr>
          </a:lstStyle>
          <a:p>
            <a:r>
              <a:rPr lang="pl-PL" sz="2800" b="1" kern="0" dirty="0"/>
              <a:t>Nie tylko odległość </a:t>
            </a:r>
            <a:br>
              <a:rPr lang="pl-PL" sz="2800" b="1" kern="0" dirty="0"/>
            </a:br>
            <a:r>
              <a:rPr lang="pl-PL" sz="2800" b="1" kern="0" dirty="0"/>
              <a:t>od gwiazdy ma znaczenie dla życia…</a:t>
            </a:r>
            <a:r>
              <a:rPr lang="pl-PL" sz="3600" b="1" kern="0" dirty="0"/>
              <a:t/>
            </a:r>
            <a:br>
              <a:rPr lang="pl-PL" sz="3600" b="1" kern="0" dirty="0"/>
            </a:br>
            <a:r>
              <a:rPr lang="pl-PL" sz="3600" b="1" kern="0" dirty="0"/>
              <a:t>Atmosfera i jej </a:t>
            </a:r>
            <a:r>
              <a:rPr lang="pl-PL" sz="3200" b="1" kern="0" dirty="0"/>
              <a:t>ciśnienie</a:t>
            </a:r>
            <a:r>
              <a:rPr lang="pl-PL" sz="3600" b="1" kern="0" dirty="0"/>
              <a:t/>
            </a:r>
            <a:br>
              <a:rPr lang="pl-PL" sz="3600" b="1" kern="0" dirty="0"/>
            </a:br>
            <a:endParaRPr lang="pl-PL" sz="3600" b="1" kern="0" dirty="0"/>
          </a:p>
        </p:txBody>
      </p:sp>
    </p:spTree>
    <p:extLst>
      <p:ext uri="{BB962C8B-B14F-4D97-AF65-F5344CB8AC3E}">
        <p14:creationId xmlns:p14="http://schemas.microsoft.com/office/powerpoint/2010/main" val="12132722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323DA20-C35F-8E39-22B7-4904F26F1E2F}"/>
            </a:ext>
          </a:extLst>
        </p:cNvPr>
        <p:cNvGrpSpPr/>
        <p:nvPr/>
      </p:nvGrpSpPr>
      <p:grpSpPr>
        <a:xfrm>
          <a:off x="0" y="0"/>
          <a:ext cx="0" cy="0"/>
          <a:chOff x="0" y="0"/>
          <a:chExt cx="0" cy="0"/>
        </a:xfrm>
      </p:grpSpPr>
      <p:sp>
        <p:nvSpPr>
          <p:cNvPr id="87042" name="Rectangle 2">
            <a:extLst>
              <a:ext uri="{FF2B5EF4-FFF2-40B4-BE49-F238E27FC236}">
                <a16:creationId xmlns:a16="http://schemas.microsoft.com/office/drawing/2014/main" xmlns="" id="{929675E3-BEED-DCB0-8D01-8EC3D9F208C0}"/>
              </a:ext>
            </a:extLst>
          </p:cNvPr>
          <p:cNvSpPr>
            <a:spLocks noGrp="1" noChangeArrowheads="1"/>
          </p:cNvSpPr>
          <p:nvPr>
            <p:ph type="title"/>
          </p:nvPr>
        </p:nvSpPr>
        <p:spPr/>
        <p:txBody>
          <a:bodyPr/>
          <a:lstStyle/>
          <a:p>
            <a:pPr eaLnBrk="1" hangingPunct="1"/>
            <a:r>
              <a:rPr lang="pl-PL" altLang="it-IT" sz="3600" dirty="0"/>
              <a:t>08/06/2018 Życie na Marsie?</a:t>
            </a:r>
            <a:endParaRPr lang="en-AU" altLang="it-IT" sz="3600" dirty="0"/>
          </a:p>
        </p:txBody>
      </p:sp>
      <p:sp>
        <p:nvSpPr>
          <p:cNvPr id="87043" name="Rectangle 3">
            <a:extLst>
              <a:ext uri="{FF2B5EF4-FFF2-40B4-BE49-F238E27FC236}">
                <a16:creationId xmlns:a16="http://schemas.microsoft.com/office/drawing/2014/main" xmlns="" id="{F56B16EC-BF63-0109-FF18-30E8333D759E}"/>
              </a:ext>
            </a:extLst>
          </p:cNvPr>
          <p:cNvSpPr>
            <a:spLocks noGrp="1" noChangeArrowheads="1"/>
          </p:cNvSpPr>
          <p:nvPr>
            <p:ph type="body" idx="1"/>
          </p:nvPr>
        </p:nvSpPr>
        <p:spPr>
          <a:xfrm>
            <a:off x="323850" y="4365625"/>
            <a:ext cx="8229600" cy="2492375"/>
          </a:xfrm>
        </p:spPr>
        <p:txBody>
          <a:bodyPr/>
          <a:lstStyle/>
          <a:p>
            <a:pPr eaLnBrk="1" hangingPunct="1">
              <a:lnSpc>
                <a:spcPct val="80000"/>
              </a:lnSpc>
              <a:buFontTx/>
              <a:buNone/>
            </a:pPr>
            <a:r>
              <a:rPr lang="pl-PL" altLang="it-IT" sz="2000"/>
              <a:t>Po kilku latach jeżdżenia po kraterze Gale, łazik Curiosity wreszcie odkrył w sposób bezsprzeczny występowanie na Marsie cząsteczek organicznych, m.in. tiofenów. Znalazł je w błotnych osadach sprzed 3 miliardów lat. </a:t>
            </a:r>
          </a:p>
          <a:p>
            <a:pPr eaLnBrk="1" hangingPunct="1">
              <a:lnSpc>
                <a:spcPct val="80000"/>
              </a:lnSpc>
              <a:buFontTx/>
              <a:buNone/>
            </a:pPr>
            <a:r>
              <a:rPr lang="pl-PL" altLang="it-IT" sz="2000"/>
              <a:t>Mars jest mniejszy od Ziemi i nieco dalej od Słońca, więc szybciej ostygł i wcześniej zaistniały na nim warunki takie, jak w czasie powstawania na Ziemi pierwszych stromalotytów – piaskowców sklejonych śluzem prymitywnych „glonów” (</a:t>
            </a:r>
            <a:r>
              <a:rPr lang="pl-PL" altLang="it-IT" sz="2000" i="1"/>
              <a:t>archeonów</a:t>
            </a:r>
            <a:r>
              <a:rPr lang="pl-PL" altLang="it-IT" sz="2000"/>
              <a:t>).   </a:t>
            </a:r>
            <a:endParaRPr lang="en-AU" altLang="it-IT" sz="2000"/>
          </a:p>
        </p:txBody>
      </p:sp>
      <p:pic>
        <p:nvPicPr>
          <p:cNvPr id="87044" name="Picture 4">
            <a:extLst>
              <a:ext uri="{FF2B5EF4-FFF2-40B4-BE49-F238E27FC236}">
                <a16:creationId xmlns:a16="http://schemas.microsoft.com/office/drawing/2014/main" xmlns="" id="{2964F193-1100-4E89-1DD6-D2D7BBAC0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341438"/>
            <a:ext cx="8713788" cy="2624137"/>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87045" name="Text Box 5">
            <a:extLst>
              <a:ext uri="{FF2B5EF4-FFF2-40B4-BE49-F238E27FC236}">
                <a16:creationId xmlns:a16="http://schemas.microsoft.com/office/drawing/2014/main" xmlns="" id="{F07B4660-BE92-6AF7-434C-4EBBDF32115A}"/>
              </a:ext>
            </a:extLst>
          </p:cNvPr>
          <p:cNvSpPr txBox="1">
            <a:spLocks noChangeArrowheads="1"/>
          </p:cNvSpPr>
          <p:nvPr/>
        </p:nvSpPr>
        <p:spPr bwMode="auto">
          <a:xfrm>
            <a:off x="231775" y="3994150"/>
            <a:ext cx="53244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r>
              <a:rPr lang="en-AU" altLang="it-IT"/>
              <a:t>http://science.sciencemag.org/content/360/6393/1096.full</a:t>
            </a:r>
          </a:p>
        </p:txBody>
      </p:sp>
    </p:spTree>
    <p:extLst>
      <p:ext uri="{BB962C8B-B14F-4D97-AF65-F5344CB8AC3E}">
        <p14:creationId xmlns:p14="http://schemas.microsoft.com/office/powerpoint/2010/main" val="21435386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84C87301-2BB8-92A7-1340-21261D121126}"/>
              </a:ext>
            </a:extLst>
          </p:cNvPr>
          <p:cNvPicPr>
            <a:picLocks noChangeAspect="1"/>
          </p:cNvPicPr>
          <p:nvPr/>
        </p:nvPicPr>
        <p:blipFill>
          <a:blip r:embed="rId2"/>
          <a:stretch>
            <a:fillRect/>
          </a:stretch>
        </p:blipFill>
        <p:spPr>
          <a:xfrm>
            <a:off x="457200" y="139587"/>
            <a:ext cx="8229600" cy="6578825"/>
          </a:xfrm>
          <a:prstGeom prst="rect">
            <a:avLst/>
          </a:prstGeom>
        </p:spPr>
      </p:pic>
    </p:spTree>
    <p:extLst>
      <p:ext uri="{BB962C8B-B14F-4D97-AF65-F5344CB8AC3E}">
        <p14:creationId xmlns:p14="http://schemas.microsoft.com/office/powerpoint/2010/main" val="27187667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C78ABB8A-9AF6-4C04-5949-43F86789A8E0}"/>
              </a:ext>
            </a:extLst>
          </p:cNvPr>
          <p:cNvPicPr>
            <a:picLocks noChangeAspect="1"/>
          </p:cNvPicPr>
          <p:nvPr/>
        </p:nvPicPr>
        <p:blipFill>
          <a:blip r:embed="rId2"/>
          <a:stretch>
            <a:fillRect/>
          </a:stretch>
        </p:blipFill>
        <p:spPr>
          <a:xfrm>
            <a:off x="0" y="745660"/>
            <a:ext cx="9144000" cy="5366679"/>
          </a:xfrm>
          <a:prstGeom prst="rect">
            <a:avLst/>
          </a:prstGeom>
        </p:spPr>
      </p:pic>
    </p:spTree>
    <p:extLst>
      <p:ext uri="{BB962C8B-B14F-4D97-AF65-F5344CB8AC3E}">
        <p14:creationId xmlns:p14="http://schemas.microsoft.com/office/powerpoint/2010/main" val="27071503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FCCBFDA2-38F2-BD36-95F0-9A8C586A7E5E}"/>
              </a:ext>
            </a:extLst>
          </p:cNvPr>
          <p:cNvPicPr>
            <a:picLocks noChangeAspect="1"/>
          </p:cNvPicPr>
          <p:nvPr/>
        </p:nvPicPr>
        <p:blipFill>
          <a:blip r:embed="rId2"/>
          <a:stretch>
            <a:fillRect/>
          </a:stretch>
        </p:blipFill>
        <p:spPr>
          <a:xfrm>
            <a:off x="0" y="85299"/>
            <a:ext cx="4281784" cy="4724451"/>
          </a:xfrm>
          <a:prstGeom prst="rect">
            <a:avLst/>
          </a:prstGeom>
        </p:spPr>
      </p:pic>
      <p:sp>
        <p:nvSpPr>
          <p:cNvPr id="4" name="pole tekstowe 3">
            <a:extLst>
              <a:ext uri="{FF2B5EF4-FFF2-40B4-BE49-F238E27FC236}">
                <a16:creationId xmlns:a16="http://schemas.microsoft.com/office/drawing/2014/main" xmlns="" id="{EB6505EC-6DF9-CD42-BDE7-2455DCC73F71}"/>
              </a:ext>
            </a:extLst>
          </p:cNvPr>
          <p:cNvSpPr txBox="1"/>
          <p:nvPr/>
        </p:nvSpPr>
        <p:spPr>
          <a:xfrm>
            <a:off x="1392072" y="5800299"/>
            <a:ext cx="2377574" cy="369332"/>
          </a:xfrm>
          <a:prstGeom prst="rect">
            <a:avLst/>
          </a:prstGeom>
          <a:noFill/>
        </p:spPr>
        <p:txBody>
          <a:bodyPr wrap="none" rtlCol="0">
            <a:spAutoFit/>
          </a:bodyPr>
          <a:lstStyle/>
          <a:p>
            <a:r>
              <a:rPr lang="pl-PL" dirty="0">
                <a:solidFill>
                  <a:srgbClr val="000000"/>
                </a:solidFill>
              </a:rPr>
              <a:t>Nagroda Noble, 2031</a:t>
            </a:r>
            <a:endParaRPr lang="en-AU" dirty="0">
              <a:solidFill>
                <a:srgbClr val="000000"/>
              </a:solidFill>
            </a:endParaRPr>
          </a:p>
        </p:txBody>
      </p:sp>
      <p:pic>
        <p:nvPicPr>
          <p:cNvPr id="6" name="Obraz 5">
            <a:extLst>
              <a:ext uri="{FF2B5EF4-FFF2-40B4-BE49-F238E27FC236}">
                <a16:creationId xmlns:a16="http://schemas.microsoft.com/office/drawing/2014/main" xmlns="" id="{6702B57A-58BB-5D00-EE32-30119B5C6F54}"/>
              </a:ext>
            </a:extLst>
          </p:cNvPr>
          <p:cNvPicPr>
            <a:picLocks noChangeAspect="1"/>
          </p:cNvPicPr>
          <p:nvPr/>
        </p:nvPicPr>
        <p:blipFill>
          <a:blip r:embed="rId3"/>
          <a:stretch>
            <a:fillRect/>
          </a:stretch>
        </p:blipFill>
        <p:spPr>
          <a:xfrm>
            <a:off x="4055334" y="153416"/>
            <a:ext cx="4963886" cy="6619285"/>
          </a:xfrm>
          <a:prstGeom prst="rect">
            <a:avLst/>
          </a:prstGeom>
        </p:spPr>
      </p:pic>
    </p:spTree>
    <p:extLst>
      <p:ext uri="{BB962C8B-B14F-4D97-AF65-F5344CB8AC3E}">
        <p14:creationId xmlns:p14="http://schemas.microsoft.com/office/powerpoint/2010/main" val="1363234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xmlns="" id="{1DCD2CD1-8A95-58FC-3547-6B332851BD25}"/>
              </a:ext>
            </a:extLst>
          </p:cNvPr>
          <p:cNvSpPr>
            <a:spLocks noGrp="1"/>
          </p:cNvSpPr>
          <p:nvPr>
            <p:ph type="title"/>
          </p:nvPr>
        </p:nvSpPr>
        <p:spPr>
          <a:xfrm>
            <a:off x="411737" y="527375"/>
            <a:ext cx="8686801" cy="1143000"/>
          </a:xfrm>
        </p:spPr>
        <p:txBody>
          <a:bodyPr/>
          <a:lstStyle/>
          <a:p>
            <a:r>
              <a:rPr lang="pl-PL" sz="2800" b="1" dirty="0"/>
              <a:t>Nie tylko odległość </a:t>
            </a:r>
            <a:br>
              <a:rPr lang="pl-PL" sz="2800" b="1" dirty="0"/>
            </a:br>
            <a:r>
              <a:rPr lang="pl-PL" sz="2800" b="1" dirty="0"/>
              <a:t>od gwiazdy ma znaczenie dla życia…</a:t>
            </a:r>
            <a:r>
              <a:rPr lang="pl-PL" sz="3600" b="1" dirty="0"/>
              <a:t/>
            </a:r>
            <a:br>
              <a:rPr lang="pl-PL" sz="3600" b="1" dirty="0"/>
            </a:br>
            <a:r>
              <a:rPr lang="pl-PL" sz="3200" b="1" dirty="0"/>
              <a:t>Atmosfera i ”pozytywny„ efekt cieplarniany</a:t>
            </a:r>
            <a:r>
              <a:rPr lang="pl-PL" sz="3600" b="1" dirty="0"/>
              <a:t/>
            </a:r>
            <a:br>
              <a:rPr lang="pl-PL" sz="3600" b="1" dirty="0"/>
            </a:br>
            <a:endParaRPr lang="pl-PL" sz="3600" b="1" dirty="0"/>
          </a:p>
        </p:txBody>
      </p:sp>
      <p:pic>
        <p:nvPicPr>
          <p:cNvPr id="3" name="Picture 10">
            <a:extLst>
              <a:ext uri="{FF2B5EF4-FFF2-40B4-BE49-F238E27FC236}">
                <a16:creationId xmlns:a16="http://schemas.microsoft.com/office/drawing/2014/main" xmlns="" id="{24DE1E1E-CAC1-B99F-B583-9C16E8F063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37" y="3853351"/>
            <a:ext cx="4160263" cy="2724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Obraz 5">
            <a:extLst>
              <a:ext uri="{FF2B5EF4-FFF2-40B4-BE49-F238E27FC236}">
                <a16:creationId xmlns:a16="http://schemas.microsoft.com/office/drawing/2014/main" xmlns="" id="{B1C14DD2-9BC4-873F-D539-9FA4ADF58C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9628" y="3853351"/>
            <a:ext cx="3715625" cy="2739084"/>
          </a:xfrm>
          <a:prstGeom prst="rect">
            <a:avLst/>
          </a:prstGeom>
        </p:spPr>
      </p:pic>
      <p:grpSp>
        <p:nvGrpSpPr>
          <p:cNvPr id="9" name="Grupa 8">
            <a:extLst>
              <a:ext uri="{FF2B5EF4-FFF2-40B4-BE49-F238E27FC236}">
                <a16:creationId xmlns:a16="http://schemas.microsoft.com/office/drawing/2014/main" xmlns="" id="{EBDDF6C6-309B-4D01-432A-9B7DA029A2E0}"/>
              </a:ext>
            </a:extLst>
          </p:cNvPr>
          <p:cNvGrpSpPr/>
          <p:nvPr/>
        </p:nvGrpSpPr>
        <p:grpSpPr>
          <a:xfrm>
            <a:off x="137285" y="1879756"/>
            <a:ext cx="4709165" cy="1549243"/>
            <a:chOff x="1303100" y="2020880"/>
            <a:chExt cx="6050868" cy="1978720"/>
          </a:xfrm>
        </p:grpSpPr>
        <p:pic>
          <p:nvPicPr>
            <p:cNvPr id="7" name="Obraz 6">
              <a:extLst>
                <a:ext uri="{FF2B5EF4-FFF2-40B4-BE49-F238E27FC236}">
                  <a16:creationId xmlns:a16="http://schemas.microsoft.com/office/drawing/2014/main" xmlns="" id="{CA7B3757-F474-34FF-7776-71012AB6E008}"/>
                </a:ext>
              </a:extLst>
            </p:cNvPr>
            <p:cNvPicPr>
              <a:picLocks noChangeAspect="1"/>
            </p:cNvPicPr>
            <p:nvPr/>
          </p:nvPicPr>
          <p:blipFill>
            <a:blip r:embed="rId5"/>
            <a:stretch>
              <a:fillRect/>
            </a:stretch>
          </p:blipFill>
          <p:spPr>
            <a:xfrm>
              <a:off x="1303100" y="2020880"/>
              <a:ext cx="6050868" cy="1978720"/>
            </a:xfrm>
            <a:prstGeom prst="rect">
              <a:avLst/>
            </a:prstGeom>
          </p:spPr>
        </p:pic>
        <p:sp>
          <p:nvSpPr>
            <p:cNvPr id="8" name="pole tekstowe 7">
              <a:extLst>
                <a:ext uri="{FF2B5EF4-FFF2-40B4-BE49-F238E27FC236}">
                  <a16:creationId xmlns:a16="http://schemas.microsoft.com/office/drawing/2014/main" xmlns="" id="{00283C11-18B0-DA14-28EA-47705473442C}"/>
                </a:ext>
              </a:extLst>
            </p:cNvPr>
            <p:cNvSpPr txBox="1"/>
            <p:nvPr/>
          </p:nvSpPr>
          <p:spPr>
            <a:xfrm>
              <a:off x="3699012" y="3538190"/>
              <a:ext cx="3256672" cy="369332"/>
            </a:xfrm>
            <a:prstGeom prst="rect">
              <a:avLst/>
            </a:prstGeom>
            <a:noFill/>
          </p:spPr>
          <p:txBody>
            <a:bodyPr wrap="square" rtlCol="0">
              <a:spAutoFit/>
            </a:bodyPr>
            <a:lstStyle/>
            <a:p>
              <a:r>
                <a:rPr lang="pl-PL" b="1" dirty="0">
                  <a:solidFill>
                    <a:schemeClr val="bg1"/>
                  </a:solidFill>
                </a:rPr>
                <a:t>przepływ energii</a:t>
              </a:r>
            </a:p>
          </p:txBody>
        </p:sp>
      </p:grpSp>
      <p:pic>
        <p:nvPicPr>
          <p:cNvPr id="2" name="Obraz 1">
            <a:extLst>
              <a:ext uri="{FF2B5EF4-FFF2-40B4-BE49-F238E27FC236}">
                <a16:creationId xmlns:a16="http://schemas.microsoft.com/office/drawing/2014/main" xmlns="" id="{549C4D14-1815-6B5A-A281-8161275170EC}"/>
              </a:ext>
            </a:extLst>
          </p:cNvPr>
          <p:cNvPicPr>
            <a:picLocks noChangeAspect="1"/>
          </p:cNvPicPr>
          <p:nvPr/>
        </p:nvPicPr>
        <p:blipFill>
          <a:blip r:embed="rId6"/>
          <a:stretch>
            <a:fillRect/>
          </a:stretch>
        </p:blipFill>
        <p:spPr>
          <a:xfrm>
            <a:off x="4909628" y="1879757"/>
            <a:ext cx="4172855" cy="1549243"/>
          </a:xfrm>
          <a:prstGeom prst="rect">
            <a:avLst/>
          </a:prstGeom>
        </p:spPr>
      </p:pic>
    </p:spTree>
    <p:extLst>
      <p:ext uri="{BB962C8B-B14F-4D97-AF65-F5344CB8AC3E}">
        <p14:creationId xmlns:p14="http://schemas.microsoft.com/office/powerpoint/2010/main" val="352871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xmlns="" id="{1DCD2CD1-8A95-58FC-3547-6B332851BD25}"/>
              </a:ext>
            </a:extLst>
          </p:cNvPr>
          <p:cNvSpPr>
            <a:spLocks noGrp="1"/>
          </p:cNvSpPr>
          <p:nvPr>
            <p:ph type="title"/>
          </p:nvPr>
        </p:nvSpPr>
        <p:spPr>
          <a:xfrm>
            <a:off x="457199" y="465775"/>
            <a:ext cx="8229600" cy="1143000"/>
          </a:xfrm>
        </p:spPr>
        <p:txBody>
          <a:bodyPr/>
          <a:lstStyle/>
          <a:p>
            <a:r>
              <a:rPr lang="pl-PL" sz="2800" b="1" dirty="0"/>
              <a:t>Nie tylko odległość </a:t>
            </a:r>
            <a:br>
              <a:rPr lang="pl-PL" sz="2800" b="1" dirty="0"/>
            </a:br>
            <a:r>
              <a:rPr lang="pl-PL" sz="2800" b="1" dirty="0"/>
              <a:t>od gwiazdy ma znaczenie dla życia…</a:t>
            </a:r>
            <a:r>
              <a:rPr lang="pl-PL" sz="3600" b="1" dirty="0"/>
              <a:t/>
            </a:r>
            <a:br>
              <a:rPr lang="pl-PL" sz="3600" b="1" dirty="0"/>
            </a:br>
            <a:r>
              <a:rPr lang="pl-PL" sz="3200" b="1" dirty="0"/>
              <a:t>Pole magnetyczne planety</a:t>
            </a:r>
            <a:r>
              <a:rPr lang="pl-PL" sz="3600" b="1" dirty="0"/>
              <a:t/>
            </a:r>
            <a:br>
              <a:rPr lang="pl-PL" sz="3600" b="1" dirty="0"/>
            </a:br>
            <a:endParaRPr lang="pl-PL" sz="3600" b="1" dirty="0"/>
          </a:p>
        </p:txBody>
      </p:sp>
      <p:pic>
        <p:nvPicPr>
          <p:cNvPr id="6" name="Obraz 5">
            <a:extLst>
              <a:ext uri="{FF2B5EF4-FFF2-40B4-BE49-F238E27FC236}">
                <a16:creationId xmlns:a16="http://schemas.microsoft.com/office/drawing/2014/main" xmlns="" id="{33A3D84C-E5A4-5F23-7B41-A3764D5A095D}"/>
              </a:ext>
            </a:extLst>
          </p:cNvPr>
          <p:cNvPicPr>
            <a:picLocks noChangeAspect="1"/>
          </p:cNvPicPr>
          <p:nvPr/>
        </p:nvPicPr>
        <p:blipFill>
          <a:blip r:embed="rId3"/>
          <a:stretch>
            <a:fillRect/>
          </a:stretch>
        </p:blipFill>
        <p:spPr>
          <a:xfrm>
            <a:off x="4930970" y="1982871"/>
            <a:ext cx="4099191" cy="3780309"/>
          </a:xfrm>
          <a:prstGeom prst="rect">
            <a:avLst/>
          </a:prstGeom>
        </p:spPr>
      </p:pic>
      <p:pic>
        <p:nvPicPr>
          <p:cNvPr id="8" name="Obraz 7">
            <a:extLst>
              <a:ext uri="{FF2B5EF4-FFF2-40B4-BE49-F238E27FC236}">
                <a16:creationId xmlns:a16="http://schemas.microsoft.com/office/drawing/2014/main" xmlns="" id="{EAB9E672-EEDD-B6E4-C8C7-52526BB1AE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72" y="1968803"/>
            <a:ext cx="4768949" cy="3780309"/>
          </a:xfrm>
          <a:prstGeom prst="rect">
            <a:avLst/>
          </a:prstGeom>
        </p:spPr>
      </p:pic>
    </p:spTree>
    <p:extLst>
      <p:ext uri="{BB962C8B-B14F-4D97-AF65-F5344CB8AC3E}">
        <p14:creationId xmlns:p14="http://schemas.microsoft.com/office/powerpoint/2010/main" val="38779968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xmlns="" id="{17501798-ED41-912F-B1A9-1BC7BB10DF74}"/>
              </a:ext>
            </a:extLst>
          </p:cNvPr>
          <p:cNvSpPr>
            <a:spLocks noGrp="1"/>
          </p:cNvSpPr>
          <p:nvPr>
            <p:ph type="title"/>
          </p:nvPr>
        </p:nvSpPr>
        <p:spPr>
          <a:xfrm>
            <a:off x="457200" y="0"/>
            <a:ext cx="8229600" cy="1143000"/>
          </a:xfrm>
        </p:spPr>
        <p:txBody>
          <a:bodyPr/>
          <a:lstStyle/>
          <a:p>
            <a:r>
              <a:rPr lang="pl-PL" sz="2800" b="1" dirty="0"/>
              <a:t>Życie przychodzi z gwiazd</a:t>
            </a:r>
            <a:r>
              <a:rPr lang="pl-PL" sz="3600" b="1" dirty="0"/>
              <a:t/>
            </a:r>
            <a:br>
              <a:rPr lang="pl-PL" sz="3600" b="1" dirty="0"/>
            </a:br>
            <a:endParaRPr lang="pl-PL" sz="3600" b="1" dirty="0"/>
          </a:p>
        </p:txBody>
      </p:sp>
      <p:grpSp>
        <p:nvGrpSpPr>
          <p:cNvPr id="42" name="Grupa 41">
            <a:extLst>
              <a:ext uri="{FF2B5EF4-FFF2-40B4-BE49-F238E27FC236}">
                <a16:creationId xmlns:a16="http://schemas.microsoft.com/office/drawing/2014/main" xmlns="" id="{A6679557-5E90-4BCE-3A98-5F1ED85FC310}"/>
              </a:ext>
            </a:extLst>
          </p:cNvPr>
          <p:cNvGrpSpPr/>
          <p:nvPr/>
        </p:nvGrpSpPr>
        <p:grpSpPr>
          <a:xfrm>
            <a:off x="42356" y="4959110"/>
            <a:ext cx="5885416" cy="1731274"/>
            <a:chOff x="42356" y="4959110"/>
            <a:chExt cx="5885416" cy="1731274"/>
          </a:xfrm>
        </p:grpSpPr>
        <p:pic>
          <p:nvPicPr>
            <p:cNvPr id="3" name="Obraz 2">
              <a:extLst>
                <a:ext uri="{FF2B5EF4-FFF2-40B4-BE49-F238E27FC236}">
                  <a16:creationId xmlns:a16="http://schemas.microsoft.com/office/drawing/2014/main" xmlns="" id="{55F75171-AE8F-7C28-FBB6-8E25FAB08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56" y="5034764"/>
              <a:ext cx="2367071" cy="1655620"/>
            </a:xfrm>
            <a:prstGeom prst="rect">
              <a:avLst/>
            </a:prstGeom>
          </p:spPr>
        </p:pic>
        <p:cxnSp>
          <p:nvCxnSpPr>
            <p:cNvPr id="12" name="Łącznik prosty ze strzałką 11">
              <a:extLst>
                <a:ext uri="{FF2B5EF4-FFF2-40B4-BE49-F238E27FC236}">
                  <a16:creationId xmlns:a16="http://schemas.microsoft.com/office/drawing/2014/main" xmlns="" id="{89604DBA-5D1B-390D-F58E-7276CA5462E3}"/>
                </a:ext>
              </a:extLst>
            </p:cNvPr>
            <p:cNvCxnSpPr>
              <a:cxnSpLocks/>
            </p:cNvCxnSpPr>
            <p:nvPr/>
          </p:nvCxnSpPr>
          <p:spPr>
            <a:xfrm flipH="1">
              <a:off x="2549768" y="4959110"/>
              <a:ext cx="3378004" cy="575947"/>
            </a:xfrm>
            <a:prstGeom prst="straightConnector1">
              <a:avLst/>
            </a:prstGeom>
            <a:ln>
              <a:solidFill>
                <a:schemeClr val="tx1"/>
              </a:solidFill>
              <a:tailEnd type="stealth" w="lg" len="lg"/>
            </a:ln>
          </p:spPr>
          <p:style>
            <a:lnRef idx="1">
              <a:schemeClr val="dk1"/>
            </a:lnRef>
            <a:fillRef idx="0">
              <a:schemeClr val="dk1"/>
            </a:fillRef>
            <a:effectRef idx="0">
              <a:schemeClr val="dk1"/>
            </a:effectRef>
            <a:fontRef idx="minor">
              <a:schemeClr val="tx1"/>
            </a:fontRef>
          </p:style>
        </p:cxnSp>
      </p:grpSp>
      <p:pic>
        <p:nvPicPr>
          <p:cNvPr id="32" name="Obraz 31">
            <a:extLst>
              <a:ext uri="{FF2B5EF4-FFF2-40B4-BE49-F238E27FC236}">
                <a16:creationId xmlns:a16="http://schemas.microsoft.com/office/drawing/2014/main" xmlns="" id="{3CB80B8F-39B2-43A3-706E-FA687B303442}"/>
              </a:ext>
            </a:extLst>
          </p:cNvPr>
          <p:cNvPicPr>
            <a:picLocks noChangeAspect="1"/>
          </p:cNvPicPr>
          <p:nvPr/>
        </p:nvPicPr>
        <p:blipFill>
          <a:blip r:embed="rId4"/>
          <a:stretch>
            <a:fillRect/>
          </a:stretch>
        </p:blipFill>
        <p:spPr>
          <a:xfrm>
            <a:off x="884506" y="904195"/>
            <a:ext cx="7374988" cy="4054915"/>
          </a:xfrm>
          <a:prstGeom prst="rect">
            <a:avLst/>
          </a:prstGeom>
        </p:spPr>
      </p:pic>
      <p:sp>
        <p:nvSpPr>
          <p:cNvPr id="33" name="pole tekstowe 32">
            <a:extLst>
              <a:ext uri="{FF2B5EF4-FFF2-40B4-BE49-F238E27FC236}">
                <a16:creationId xmlns:a16="http://schemas.microsoft.com/office/drawing/2014/main" xmlns="" id="{0DE224BA-8B3A-F3DE-F6E8-A28C1CE7FDD8}"/>
              </a:ext>
            </a:extLst>
          </p:cNvPr>
          <p:cNvSpPr txBox="1"/>
          <p:nvPr/>
        </p:nvSpPr>
        <p:spPr>
          <a:xfrm>
            <a:off x="2391508" y="1311572"/>
            <a:ext cx="2335237" cy="369332"/>
          </a:xfrm>
          <a:prstGeom prst="rect">
            <a:avLst/>
          </a:prstGeom>
          <a:noFill/>
        </p:spPr>
        <p:txBody>
          <a:bodyPr wrap="square" rtlCol="0">
            <a:spAutoFit/>
          </a:bodyPr>
          <a:lstStyle/>
          <a:p>
            <a:r>
              <a:rPr lang="pl-PL" sz="1400" dirty="0">
                <a:solidFill>
                  <a:schemeClr val="bg1"/>
                </a:solidFill>
              </a:rPr>
              <a:t>synteza He, </a:t>
            </a:r>
            <a:r>
              <a:rPr lang="pl-PL" b="1" dirty="0">
                <a:solidFill>
                  <a:schemeClr val="bg1"/>
                </a:solidFill>
              </a:rPr>
              <a:t>C</a:t>
            </a:r>
            <a:r>
              <a:rPr lang="pl-PL" sz="1400" dirty="0">
                <a:solidFill>
                  <a:schemeClr val="bg1"/>
                </a:solidFill>
              </a:rPr>
              <a:t>, O</a:t>
            </a:r>
          </a:p>
        </p:txBody>
      </p:sp>
      <p:sp>
        <p:nvSpPr>
          <p:cNvPr id="34" name="pole tekstowe 33">
            <a:extLst>
              <a:ext uri="{FF2B5EF4-FFF2-40B4-BE49-F238E27FC236}">
                <a16:creationId xmlns:a16="http://schemas.microsoft.com/office/drawing/2014/main" xmlns="" id="{F9FBB81E-B9DA-EF60-C14F-7B4688DEF3F1}"/>
              </a:ext>
            </a:extLst>
          </p:cNvPr>
          <p:cNvSpPr txBox="1"/>
          <p:nvPr/>
        </p:nvSpPr>
        <p:spPr>
          <a:xfrm>
            <a:off x="2549768" y="3126795"/>
            <a:ext cx="2335237" cy="369332"/>
          </a:xfrm>
          <a:prstGeom prst="rect">
            <a:avLst/>
          </a:prstGeom>
          <a:noFill/>
        </p:spPr>
        <p:txBody>
          <a:bodyPr wrap="square" rtlCol="0">
            <a:spAutoFit/>
          </a:bodyPr>
          <a:lstStyle/>
          <a:p>
            <a:r>
              <a:rPr lang="pl-PL" sz="1400" dirty="0">
                <a:solidFill>
                  <a:schemeClr val="bg1"/>
                </a:solidFill>
              </a:rPr>
              <a:t>synteza He, </a:t>
            </a:r>
            <a:r>
              <a:rPr lang="pl-PL" b="1" dirty="0">
                <a:solidFill>
                  <a:schemeClr val="bg1"/>
                </a:solidFill>
              </a:rPr>
              <a:t>C</a:t>
            </a:r>
            <a:r>
              <a:rPr lang="pl-PL" sz="1400" dirty="0">
                <a:solidFill>
                  <a:schemeClr val="bg1"/>
                </a:solidFill>
              </a:rPr>
              <a:t>, O</a:t>
            </a:r>
          </a:p>
        </p:txBody>
      </p:sp>
      <p:grpSp>
        <p:nvGrpSpPr>
          <p:cNvPr id="43" name="Grupa 42">
            <a:extLst>
              <a:ext uri="{FF2B5EF4-FFF2-40B4-BE49-F238E27FC236}">
                <a16:creationId xmlns:a16="http://schemas.microsoft.com/office/drawing/2014/main" xmlns="" id="{31848C1C-E457-9774-62BC-1CA590631D47}"/>
              </a:ext>
            </a:extLst>
          </p:cNvPr>
          <p:cNvGrpSpPr/>
          <p:nvPr/>
        </p:nvGrpSpPr>
        <p:grpSpPr>
          <a:xfrm>
            <a:off x="2604551" y="5611159"/>
            <a:ext cx="2817673" cy="1342460"/>
            <a:chOff x="2604551" y="5611159"/>
            <a:chExt cx="2817673" cy="1342460"/>
          </a:xfrm>
        </p:grpSpPr>
        <p:pic>
          <p:nvPicPr>
            <p:cNvPr id="37" name="Obraz 36">
              <a:extLst>
                <a:ext uri="{FF2B5EF4-FFF2-40B4-BE49-F238E27FC236}">
                  <a16:creationId xmlns:a16="http://schemas.microsoft.com/office/drawing/2014/main" xmlns="" id="{FCB1542C-6628-13A9-D5B1-97B3277DB1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387526">
              <a:off x="4079764" y="5611159"/>
              <a:ext cx="1342460" cy="1342460"/>
            </a:xfrm>
            <a:prstGeom prst="rect">
              <a:avLst/>
            </a:prstGeom>
          </p:spPr>
        </p:pic>
        <p:cxnSp>
          <p:nvCxnSpPr>
            <p:cNvPr id="38" name="Łącznik prosty ze strzałką 37">
              <a:extLst>
                <a:ext uri="{FF2B5EF4-FFF2-40B4-BE49-F238E27FC236}">
                  <a16:creationId xmlns:a16="http://schemas.microsoft.com/office/drawing/2014/main" xmlns="" id="{495B97B5-B57D-DD79-308E-AF5F11370CED}"/>
                </a:ext>
              </a:extLst>
            </p:cNvPr>
            <p:cNvCxnSpPr>
              <a:cxnSpLocks/>
            </p:cNvCxnSpPr>
            <p:nvPr/>
          </p:nvCxnSpPr>
          <p:spPr>
            <a:xfrm>
              <a:off x="2604551" y="5953805"/>
              <a:ext cx="1112835" cy="56526"/>
            </a:xfrm>
            <a:prstGeom prst="straightConnector1">
              <a:avLst/>
            </a:prstGeom>
            <a:ln>
              <a:solidFill>
                <a:schemeClr val="tx1"/>
              </a:solidFill>
              <a:tailEnd type="stealth" w="lg" len="lg"/>
            </a:ln>
          </p:spPr>
          <p:style>
            <a:lnRef idx="1">
              <a:schemeClr val="dk1"/>
            </a:lnRef>
            <a:fillRef idx="0">
              <a:schemeClr val="dk1"/>
            </a:fillRef>
            <a:effectRef idx="0">
              <a:schemeClr val="dk1"/>
            </a:effectRef>
            <a:fontRef idx="minor">
              <a:schemeClr val="tx1"/>
            </a:fontRef>
          </p:style>
        </p:cxnSp>
        <p:sp>
          <p:nvSpPr>
            <p:cNvPr id="41" name="pole tekstowe 40">
              <a:extLst>
                <a:ext uri="{FF2B5EF4-FFF2-40B4-BE49-F238E27FC236}">
                  <a16:creationId xmlns:a16="http://schemas.microsoft.com/office/drawing/2014/main" xmlns="" id="{18F3328C-C3A3-F488-FA9C-A68E62F32CB3}"/>
                </a:ext>
              </a:extLst>
            </p:cNvPr>
            <p:cNvSpPr txBox="1"/>
            <p:nvPr/>
          </p:nvSpPr>
          <p:spPr>
            <a:xfrm>
              <a:off x="4159640" y="5678639"/>
              <a:ext cx="1223890" cy="369332"/>
            </a:xfrm>
            <a:prstGeom prst="rect">
              <a:avLst/>
            </a:prstGeom>
            <a:noFill/>
          </p:spPr>
          <p:txBody>
            <a:bodyPr wrap="square" rtlCol="0">
              <a:spAutoFit/>
            </a:bodyPr>
            <a:lstStyle/>
            <a:p>
              <a:r>
                <a:rPr lang="pl-PL" dirty="0"/>
                <a:t>komety</a:t>
              </a:r>
            </a:p>
          </p:txBody>
        </p:sp>
      </p:grpSp>
      <p:cxnSp>
        <p:nvCxnSpPr>
          <p:cNvPr id="44" name="Łącznik prosty ze strzałką 43">
            <a:extLst>
              <a:ext uri="{FF2B5EF4-FFF2-40B4-BE49-F238E27FC236}">
                <a16:creationId xmlns:a16="http://schemas.microsoft.com/office/drawing/2014/main" xmlns="" id="{7C2F897F-CAE4-529E-A04E-254A8A8A19A3}"/>
              </a:ext>
            </a:extLst>
          </p:cNvPr>
          <p:cNvCxnSpPr>
            <a:cxnSpLocks/>
          </p:cNvCxnSpPr>
          <p:nvPr/>
        </p:nvCxnSpPr>
        <p:spPr>
          <a:xfrm>
            <a:off x="5757489" y="6308950"/>
            <a:ext cx="1112835" cy="56526"/>
          </a:xfrm>
          <a:prstGeom prst="straightConnector1">
            <a:avLst/>
          </a:prstGeom>
          <a:ln>
            <a:solidFill>
              <a:schemeClr val="tx1"/>
            </a:solidFill>
            <a:tailEnd type="stealth" w="lg" len="lg"/>
          </a:ln>
        </p:spPr>
        <p:style>
          <a:lnRef idx="1">
            <a:schemeClr val="dk1"/>
          </a:lnRef>
          <a:fillRef idx="0">
            <a:schemeClr val="dk1"/>
          </a:fillRef>
          <a:effectRef idx="0">
            <a:schemeClr val="dk1"/>
          </a:effectRef>
          <a:fontRef idx="minor">
            <a:schemeClr val="tx1"/>
          </a:fontRef>
        </p:style>
      </p:cxnSp>
      <p:grpSp>
        <p:nvGrpSpPr>
          <p:cNvPr id="45" name="Grupa 44">
            <a:extLst>
              <a:ext uri="{FF2B5EF4-FFF2-40B4-BE49-F238E27FC236}">
                <a16:creationId xmlns:a16="http://schemas.microsoft.com/office/drawing/2014/main" xmlns="" id="{09734387-7A03-E2A2-424D-95F6EE5138CE}"/>
              </a:ext>
            </a:extLst>
          </p:cNvPr>
          <p:cNvGrpSpPr/>
          <p:nvPr/>
        </p:nvGrpSpPr>
        <p:grpSpPr>
          <a:xfrm>
            <a:off x="6718343" y="5535057"/>
            <a:ext cx="3389332" cy="1256481"/>
            <a:chOff x="3091829" y="5524552"/>
            <a:chExt cx="3645038" cy="1268733"/>
          </a:xfrm>
        </p:grpSpPr>
        <p:pic>
          <p:nvPicPr>
            <p:cNvPr id="46" name="Obraz 45">
              <a:extLst>
                <a:ext uri="{FF2B5EF4-FFF2-40B4-BE49-F238E27FC236}">
                  <a16:creationId xmlns:a16="http://schemas.microsoft.com/office/drawing/2014/main" xmlns="" id="{4F49AA0A-3A4B-7A25-96BD-D047319739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94280" y="5855263"/>
              <a:ext cx="1670450" cy="938022"/>
            </a:xfrm>
            <a:prstGeom prst="rect">
              <a:avLst/>
            </a:prstGeom>
          </p:spPr>
        </p:pic>
        <p:sp>
          <p:nvSpPr>
            <p:cNvPr id="47" name="pole tekstowe 46">
              <a:extLst>
                <a:ext uri="{FF2B5EF4-FFF2-40B4-BE49-F238E27FC236}">
                  <a16:creationId xmlns:a16="http://schemas.microsoft.com/office/drawing/2014/main" xmlns="" id="{8B4F5DD5-2C21-179A-990D-ECFD6380A078}"/>
                </a:ext>
              </a:extLst>
            </p:cNvPr>
            <p:cNvSpPr txBox="1"/>
            <p:nvPr/>
          </p:nvSpPr>
          <p:spPr>
            <a:xfrm>
              <a:off x="3091829" y="5524552"/>
              <a:ext cx="3645038" cy="310778"/>
            </a:xfrm>
            <a:prstGeom prst="rect">
              <a:avLst/>
            </a:prstGeom>
            <a:noFill/>
          </p:spPr>
          <p:txBody>
            <a:bodyPr wrap="square" rtlCol="0">
              <a:spAutoFit/>
            </a:bodyPr>
            <a:lstStyle/>
            <a:p>
              <a:r>
                <a:rPr lang="pl-PL" sz="1400" dirty="0"/>
                <a:t>mały i ciepły zbiornik wodny</a:t>
              </a:r>
            </a:p>
          </p:txBody>
        </p:sp>
      </p:grpSp>
    </p:spTree>
    <p:extLst>
      <p:ext uri="{BB962C8B-B14F-4D97-AF65-F5344CB8AC3E}">
        <p14:creationId xmlns:p14="http://schemas.microsoft.com/office/powerpoint/2010/main" val="142575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xmlns="" id="{67E7247E-420E-ADA1-3487-D7AA1DFBE34B}"/>
              </a:ext>
            </a:extLst>
          </p:cNvPr>
          <p:cNvSpPr txBox="1"/>
          <p:nvPr/>
        </p:nvSpPr>
        <p:spPr>
          <a:xfrm>
            <a:off x="0" y="393540"/>
            <a:ext cx="9144000" cy="1323439"/>
          </a:xfrm>
          <a:prstGeom prst="rect">
            <a:avLst/>
          </a:prstGeom>
          <a:noFill/>
        </p:spPr>
        <p:txBody>
          <a:bodyPr wrap="square" rtlCol="0">
            <a:spAutoFit/>
          </a:bodyPr>
          <a:lstStyle/>
          <a:p>
            <a:pPr algn="ctr"/>
            <a:r>
              <a:rPr lang="pl-PL" sz="4000" b="1" dirty="0"/>
              <a:t>Czy jesteśmy sami we Wszechświecie?</a:t>
            </a:r>
          </a:p>
        </p:txBody>
      </p:sp>
      <p:sp>
        <p:nvSpPr>
          <p:cNvPr id="5" name="pole tekstowe 4">
            <a:extLst>
              <a:ext uri="{FF2B5EF4-FFF2-40B4-BE49-F238E27FC236}">
                <a16:creationId xmlns:a16="http://schemas.microsoft.com/office/drawing/2014/main" xmlns="" id="{2BDFB26A-F477-2FB3-83DA-87FC97E63FF7}"/>
              </a:ext>
            </a:extLst>
          </p:cNvPr>
          <p:cNvSpPr txBox="1"/>
          <p:nvPr/>
        </p:nvSpPr>
        <p:spPr>
          <a:xfrm>
            <a:off x="0" y="4525468"/>
            <a:ext cx="9144000" cy="1938992"/>
          </a:xfrm>
          <a:prstGeom prst="rect">
            <a:avLst/>
          </a:prstGeom>
          <a:noFill/>
        </p:spPr>
        <p:txBody>
          <a:bodyPr wrap="square" rtlCol="0">
            <a:spAutoFit/>
          </a:bodyPr>
          <a:lstStyle/>
          <a:p>
            <a:pPr algn="ctr"/>
            <a:r>
              <a:rPr lang="pl-PL" sz="4000" b="1" dirty="0"/>
              <a:t>Odpowiedź mogą przynieść badania planet </a:t>
            </a:r>
            <a:r>
              <a:rPr lang="pl-PL" sz="4000" b="1" dirty="0" err="1"/>
              <a:t>pozasłonecznych</a:t>
            </a:r>
            <a:r>
              <a:rPr lang="pl-PL" sz="4000" b="1" dirty="0"/>
              <a:t>, </a:t>
            </a:r>
            <a:br>
              <a:rPr lang="pl-PL" sz="4000" b="1" dirty="0"/>
            </a:br>
            <a:r>
              <a:rPr lang="pl-PL" sz="4000" b="1" dirty="0"/>
              <a:t>tzw. </a:t>
            </a:r>
            <a:r>
              <a:rPr lang="pl-PL" sz="4000" b="1" u="sng" dirty="0" err="1"/>
              <a:t>egzoplanet</a:t>
            </a:r>
            <a:r>
              <a:rPr lang="pl-PL" sz="4000" b="1" u="sng" dirty="0"/>
              <a:t>.</a:t>
            </a:r>
          </a:p>
        </p:txBody>
      </p:sp>
      <p:pic>
        <p:nvPicPr>
          <p:cNvPr id="7" name="Obraz 6">
            <a:extLst>
              <a:ext uri="{FF2B5EF4-FFF2-40B4-BE49-F238E27FC236}">
                <a16:creationId xmlns:a16="http://schemas.microsoft.com/office/drawing/2014/main" xmlns="" id="{46CC19E6-080E-CB9D-1943-06277A5333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4389" y="1829987"/>
            <a:ext cx="3875222" cy="2582473"/>
          </a:xfrm>
          <a:prstGeom prst="rect">
            <a:avLst/>
          </a:prstGeom>
        </p:spPr>
      </p:pic>
    </p:spTree>
    <p:extLst>
      <p:ext uri="{BB962C8B-B14F-4D97-AF65-F5344CB8AC3E}">
        <p14:creationId xmlns:p14="http://schemas.microsoft.com/office/powerpoint/2010/main" val="369781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EC3B0FAD-88F7-2C3B-11FB-28D2A081DCC9}"/>
              </a:ext>
            </a:extLst>
          </p:cNvPr>
          <p:cNvPicPr>
            <a:picLocks noChangeAspect="1"/>
          </p:cNvPicPr>
          <p:nvPr/>
        </p:nvPicPr>
        <p:blipFill>
          <a:blip r:embed="rId2"/>
          <a:stretch>
            <a:fillRect/>
          </a:stretch>
        </p:blipFill>
        <p:spPr>
          <a:xfrm>
            <a:off x="0" y="509087"/>
            <a:ext cx="9144000" cy="5839826"/>
          </a:xfrm>
          <a:prstGeom prst="rect">
            <a:avLst/>
          </a:prstGeom>
        </p:spPr>
      </p:pic>
    </p:spTree>
    <p:extLst>
      <p:ext uri="{BB962C8B-B14F-4D97-AF65-F5344CB8AC3E}">
        <p14:creationId xmlns:p14="http://schemas.microsoft.com/office/powerpoint/2010/main" val="11330577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1F7C3152-D42F-F05C-A40F-2418FC7CFF9E}"/>
              </a:ext>
            </a:extLst>
          </p:cNvPr>
          <p:cNvPicPr>
            <a:picLocks noChangeAspect="1"/>
          </p:cNvPicPr>
          <p:nvPr/>
        </p:nvPicPr>
        <p:blipFill>
          <a:blip r:embed="rId2"/>
          <a:stretch>
            <a:fillRect/>
          </a:stretch>
        </p:blipFill>
        <p:spPr>
          <a:xfrm>
            <a:off x="0" y="457996"/>
            <a:ext cx="9144000" cy="6400004"/>
          </a:xfrm>
          <a:prstGeom prst="rect">
            <a:avLst/>
          </a:prstGeom>
        </p:spPr>
      </p:pic>
      <p:sp>
        <p:nvSpPr>
          <p:cNvPr id="4" name="Tytuł 1">
            <a:extLst>
              <a:ext uri="{FF2B5EF4-FFF2-40B4-BE49-F238E27FC236}">
                <a16:creationId xmlns:a16="http://schemas.microsoft.com/office/drawing/2014/main" xmlns="" id="{9CF9843C-99E5-0207-D4F8-FF6222851E3A}"/>
              </a:ext>
            </a:extLst>
          </p:cNvPr>
          <p:cNvSpPr>
            <a:spLocks noGrp="1"/>
          </p:cNvSpPr>
          <p:nvPr>
            <p:ph type="title"/>
          </p:nvPr>
        </p:nvSpPr>
        <p:spPr>
          <a:xfrm>
            <a:off x="0" y="-70338"/>
            <a:ext cx="9143999" cy="1143000"/>
          </a:xfrm>
        </p:spPr>
        <p:txBody>
          <a:bodyPr/>
          <a:lstStyle/>
          <a:p>
            <a:r>
              <a:rPr lang="pl-PL" sz="2800" b="1" dirty="0">
                <a:solidFill>
                  <a:schemeClr val="tx1"/>
                </a:solidFill>
              </a:rPr>
              <a:t>związki węgla + woda + światło = życie</a:t>
            </a:r>
            <a:r>
              <a:rPr lang="pl-PL" sz="3600" b="1" dirty="0">
                <a:solidFill>
                  <a:schemeClr val="tx1"/>
                </a:solidFill>
              </a:rPr>
              <a:t/>
            </a:r>
            <a:br>
              <a:rPr lang="pl-PL" sz="3600" b="1" dirty="0">
                <a:solidFill>
                  <a:schemeClr val="tx1"/>
                </a:solidFill>
              </a:rPr>
            </a:br>
            <a:endParaRPr lang="pl-PL" sz="3600" b="1" dirty="0">
              <a:solidFill>
                <a:schemeClr val="tx1"/>
              </a:solidFill>
            </a:endParaRPr>
          </a:p>
        </p:txBody>
      </p:sp>
    </p:spTree>
    <p:extLst>
      <p:ext uri="{BB962C8B-B14F-4D97-AF65-F5344CB8AC3E}">
        <p14:creationId xmlns:p14="http://schemas.microsoft.com/office/powerpoint/2010/main" val="8707128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xmlns="" id="{D899ECE9-7AE6-E619-79DD-41EBEFAC31C9}"/>
              </a:ext>
            </a:extLst>
          </p:cNvPr>
          <p:cNvSpPr>
            <a:spLocks noGrp="1"/>
          </p:cNvSpPr>
          <p:nvPr>
            <p:ph type="title"/>
          </p:nvPr>
        </p:nvSpPr>
        <p:spPr>
          <a:xfrm>
            <a:off x="457200" y="225083"/>
            <a:ext cx="8229600" cy="1143000"/>
          </a:xfrm>
        </p:spPr>
        <p:txBody>
          <a:bodyPr/>
          <a:lstStyle/>
          <a:p>
            <a:r>
              <a:rPr lang="pl-PL" sz="2800" b="1" dirty="0"/>
              <a:t>Projekt SETI</a:t>
            </a:r>
            <a:br>
              <a:rPr lang="pl-PL" sz="2800" b="1" dirty="0"/>
            </a:br>
            <a:r>
              <a:rPr lang="pl-PL" sz="1800" b="1" dirty="0"/>
              <a:t>(</a:t>
            </a:r>
            <a:r>
              <a:rPr lang="pl-PL" sz="1800" b="1" dirty="0" err="1"/>
              <a:t>Search</a:t>
            </a:r>
            <a:r>
              <a:rPr lang="pl-PL" sz="1800" b="1" dirty="0"/>
              <a:t> for </a:t>
            </a:r>
            <a:r>
              <a:rPr lang="pl-PL" sz="1800" b="1" dirty="0" err="1"/>
              <a:t>Extraterrestrial</a:t>
            </a:r>
            <a:r>
              <a:rPr lang="pl-PL" sz="1800" b="1" dirty="0"/>
              <a:t> </a:t>
            </a:r>
            <a:r>
              <a:rPr lang="pl-PL" sz="1800" b="1" dirty="0" err="1"/>
              <a:t>Intelligence</a:t>
            </a:r>
            <a:r>
              <a:rPr lang="pl-PL" sz="1800" b="1" dirty="0"/>
              <a:t>)</a:t>
            </a:r>
            <a:r>
              <a:rPr lang="pl-PL" sz="3600" b="1" dirty="0"/>
              <a:t/>
            </a:r>
            <a:br>
              <a:rPr lang="pl-PL" sz="3600" b="1" dirty="0"/>
            </a:br>
            <a:endParaRPr lang="pl-PL" sz="3600" b="1" dirty="0"/>
          </a:p>
        </p:txBody>
      </p:sp>
      <p:sp>
        <p:nvSpPr>
          <p:cNvPr id="6" name="pole tekstowe 5">
            <a:extLst>
              <a:ext uri="{FF2B5EF4-FFF2-40B4-BE49-F238E27FC236}">
                <a16:creationId xmlns:a16="http://schemas.microsoft.com/office/drawing/2014/main" xmlns="" id="{32641E0E-50FA-8019-05EC-E7FEAEAA781F}"/>
              </a:ext>
            </a:extLst>
          </p:cNvPr>
          <p:cNvSpPr txBox="1"/>
          <p:nvPr/>
        </p:nvSpPr>
        <p:spPr>
          <a:xfrm>
            <a:off x="0" y="1097898"/>
            <a:ext cx="9144000" cy="923330"/>
          </a:xfrm>
          <a:prstGeom prst="rect">
            <a:avLst/>
          </a:prstGeom>
          <a:noFill/>
        </p:spPr>
        <p:txBody>
          <a:bodyPr wrap="square">
            <a:spAutoFit/>
          </a:bodyPr>
          <a:lstStyle/>
          <a:p>
            <a:r>
              <a:rPr lang="pl-PL" dirty="0"/>
              <a:t>Projekt ten polega na monitorowaniu fal elektromagnetycznych, takich jak radio, światło czy mikrofale, w poszukiwaniu sygnałów sztucznie wytworzonych, pochodzących z przestrzeni kosmicznej, a niebędących dziełem człowieka.</a:t>
            </a:r>
          </a:p>
        </p:txBody>
      </p:sp>
      <p:pic>
        <p:nvPicPr>
          <p:cNvPr id="7" name="Obraz 6">
            <a:extLst>
              <a:ext uri="{FF2B5EF4-FFF2-40B4-BE49-F238E27FC236}">
                <a16:creationId xmlns:a16="http://schemas.microsoft.com/office/drawing/2014/main" xmlns="" id="{286830DF-AFD7-7107-1F08-56D74B88B979}"/>
              </a:ext>
            </a:extLst>
          </p:cNvPr>
          <p:cNvPicPr>
            <a:picLocks noChangeAspect="1"/>
          </p:cNvPicPr>
          <p:nvPr/>
        </p:nvPicPr>
        <p:blipFill>
          <a:blip r:embed="rId2"/>
          <a:stretch>
            <a:fillRect/>
          </a:stretch>
        </p:blipFill>
        <p:spPr>
          <a:xfrm>
            <a:off x="5936566" y="2240898"/>
            <a:ext cx="2750234" cy="2750234"/>
          </a:xfrm>
          <a:prstGeom prst="rect">
            <a:avLst/>
          </a:prstGeom>
        </p:spPr>
      </p:pic>
      <p:sp>
        <p:nvSpPr>
          <p:cNvPr id="9" name="pole tekstowe 8">
            <a:extLst>
              <a:ext uri="{FF2B5EF4-FFF2-40B4-BE49-F238E27FC236}">
                <a16:creationId xmlns:a16="http://schemas.microsoft.com/office/drawing/2014/main" xmlns="" id="{47E3F94C-12F4-58B4-51DB-804FFDC256A0}"/>
              </a:ext>
            </a:extLst>
          </p:cNvPr>
          <p:cNvSpPr txBox="1"/>
          <p:nvPr/>
        </p:nvSpPr>
        <p:spPr>
          <a:xfrm>
            <a:off x="105506" y="2021228"/>
            <a:ext cx="5444198" cy="2308324"/>
          </a:xfrm>
          <a:prstGeom prst="rect">
            <a:avLst/>
          </a:prstGeom>
          <a:noFill/>
        </p:spPr>
        <p:txBody>
          <a:bodyPr wrap="square">
            <a:spAutoFit/>
          </a:bodyPr>
          <a:lstStyle/>
          <a:p>
            <a:pPr algn="just"/>
            <a:endParaRPr lang="pl-PL" dirty="0"/>
          </a:p>
          <a:p>
            <a:pPr algn="just"/>
            <a:r>
              <a:rPr lang="pl-PL" b="0" i="0" u="none" strike="noStrike" dirty="0">
                <a:solidFill>
                  <a:srgbClr val="111111"/>
                </a:solidFill>
                <a:effectLst/>
                <a:latin typeface="-apple-system"/>
              </a:rPr>
              <a:t>W sierpniu 1977 roku astronom </a:t>
            </a:r>
            <a:r>
              <a:rPr lang="pl-PL" b="1" i="0" u="none" strike="noStrike" dirty="0" err="1">
                <a:solidFill>
                  <a:srgbClr val="111111"/>
                </a:solidFill>
                <a:effectLst/>
                <a:latin typeface="-apple-system"/>
              </a:rPr>
              <a:t>Jerry</a:t>
            </a:r>
            <a:r>
              <a:rPr lang="pl-PL" b="1" i="0" u="none" strike="noStrike" dirty="0">
                <a:solidFill>
                  <a:srgbClr val="111111"/>
                </a:solidFill>
                <a:effectLst/>
                <a:latin typeface="-apple-system"/>
              </a:rPr>
              <a:t> R. </a:t>
            </a:r>
            <a:r>
              <a:rPr lang="pl-PL" b="1" i="0" u="none" strike="noStrike" dirty="0" err="1">
                <a:solidFill>
                  <a:srgbClr val="111111"/>
                </a:solidFill>
                <a:effectLst/>
                <a:latin typeface="-apple-system"/>
              </a:rPr>
              <a:t>Ehman</a:t>
            </a:r>
            <a:r>
              <a:rPr lang="pl-PL" b="0" i="0" u="none" strike="noStrike" dirty="0">
                <a:solidFill>
                  <a:srgbClr val="111111"/>
                </a:solidFill>
                <a:effectLst/>
                <a:latin typeface="-apple-system"/>
              </a:rPr>
              <a:t> pracujący przy projekcie </a:t>
            </a:r>
            <a:r>
              <a:rPr lang="pl-PL" b="1" i="0" u="none" strike="noStrike" dirty="0">
                <a:solidFill>
                  <a:srgbClr val="111111"/>
                </a:solidFill>
                <a:effectLst/>
                <a:latin typeface="-apple-system"/>
              </a:rPr>
              <a:t>SETI </a:t>
            </a:r>
            <a:r>
              <a:rPr lang="pl-PL" b="0" i="0" u="none" strike="noStrike" dirty="0">
                <a:solidFill>
                  <a:srgbClr val="111111"/>
                </a:solidFill>
                <a:effectLst/>
                <a:latin typeface="-apple-system"/>
              </a:rPr>
              <a:t>na Uniwersytecie Ohio </a:t>
            </a:r>
            <a:r>
              <a:rPr lang="pl-PL" b="0" i="0" u="none" strike="noStrike" dirty="0" err="1">
                <a:solidFill>
                  <a:srgbClr val="111111"/>
                </a:solidFill>
                <a:effectLst/>
                <a:latin typeface="-apple-system"/>
              </a:rPr>
              <a:t>State</a:t>
            </a:r>
            <a:r>
              <a:rPr lang="pl-PL" b="0" i="0" u="none" strike="noStrike" dirty="0">
                <a:solidFill>
                  <a:srgbClr val="111111"/>
                </a:solidFill>
                <a:effectLst/>
                <a:latin typeface="-apple-system"/>
              </a:rPr>
              <a:t> odkrył niezwykły sygnał radiowy. Sygnał ten trwał zaledwie </a:t>
            </a:r>
            <a:r>
              <a:rPr lang="pl-PL" b="1" i="0" u="none" strike="noStrike" dirty="0">
                <a:solidFill>
                  <a:srgbClr val="111111"/>
                </a:solidFill>
                <a:effectLst/>
                <a:latin typeface="-apple-system"/>
              </a:rPr>
              <a:t>72 sekundy</a:t>
            </a:r>
            <a:r>
              <a:rPr lang="pl-PL" b="0" i="0" u="none" strike="noStrike" dirty="0">
                <a:solidFill>
                  <a:srgbClr val="111111"/>
                </a:solidFill>
                <a:effectLst/>
                <a:latin typeface="-apple-system"/>
              </a:rPr>
              <a:t> i pochodził z obszaru w pobliżu gwiazdy </a:t>
            </a:r>
            <a:r>
              <a:rPr lang="pl-PL" b="1" i="0" u="none" strike="noStrike" dirty="0">
                <a:solidFill>
                  <a:srgbClr val="111111"/>
                </a:solidFill>
                <a:effectLst/>
                <a:latin typeface="-apple-system"/>
              </a:rPr>
              <a:t>Chi </a:t>
            </a:r>
            <a:r>
              <a:rPr lang="pl-PL" b="1" i="0" u="none" strike="noStrike" dirty="0" err="1">
                <a:solidFill>
                  <a:srgbClr val="111111"/>
                </a:solidFill>
                <a:effectLst/>
                <a:latin typeface="-apple-system"/>
              </a:rPr>
              <a:t>Sagittarii</a:t>
            </a:r>
            <a:r>
              <a:rPr lang="pl-PL" b="0" i="0" u="none" strike="noStrike" dirty="0">
                <a:solidFill>
                  <a:srgbClr val="111111"/>
                </a:solidFill>
                <a:effectLst/>
                <a:latin typeface="-apple-system"/>
              </a:rPr>
              <a:t>. </a:t>
            </a:r>
            <a:r>
              <a:rPr lang="pl-PL" b="0" i="0" u="none" strike="noStrike" dirty="0" err="1">
                <a:solidFill>
                  <a:srgbClr val="111111"/>
                </a:solidFill>
                <a:effectLst/>
                <a:latin typeface="-apple-system"/>
              </a:rPr>
              <a:t>Ehman</a:t>
            </a:r>
            <a:r>
              <a:rPr lang="pl-PL" b="0" i="0" u="none" strike="noStrike" dirty="0">
                <a:solidFill>
                  <a:srgbClr val="111111"/>
                </a:solidFill>
                <a:effectLst/>
                <a:latin typeface="-apple-system"/>
              </a:rPr>
              <a:t> był tak zaskoczony, że w marginesie swojego raportu napisał słowo “</a:t>
            </a:r>
            <a:r>
              <a:rPr lang="pl-PL" b="0" i="0" u="none" strike="noStrike" dirty="0" err="1">
                <a:solidFill>
                  <a:srgbClr val="111111"/>
                </a:solidFill>
                <a:effectLst/>
                <a:latin typeface="-apple-system"/>
              </a:rPr>
              <a:t>Wow</a:t>
            </a:r>
            <a:r>
              <a:rPr lang="pl-PL" b="0" i="0" u="none" strike="noStrike" dirty="0">
                <a:solidFill>
                  <a:srgbClr val="111111"/>
                </a:solidFill>
                <a:effectLst/>
                <a:latin typeface="-apple-system"/>
              </a:rPr>
              <a:t>!” – stąd nazwa.</a:t>
            </a:r>
            <a:endParaRPr lang="pl-PL" dirty="0"/>
          </a:p>
        </p:txBody>
      </p:sp>
      <p:sp>
        <p:nvSpPr>
          <p:cNvPr id="12" name="pole tekstowe 11">
            <a:extLst>
              <a:ext uri="{FF2B5EF4-FFF2-40B4-BE49-F238E27FC236}">
                <a16:creationId xmlns:a16="http://schemas.microsoft.com/office/drawing/2014/main" xmlns="" id="{58231000-6942-1850-186E-5AC180AE28D0}"/>
              </a:ext>
            </a:extLst>
          </p:cNvPr>
          <p:cNvSpPr txBox="1"/>
          <p:nvPr/>
        </p:nvSpPr>
        <p:spPr>
          <a:xfrm>
            <a:off x="1" y="5113771"/>
            <a:ext cx="9143999" cy="923330"/>
          </a:xfrm>
          <a:prstGeom prst="rect">
            <a:avLst/>
          </a:prstGeom>
          <a:noFill/>
        </p:spPr>
        <p:txBody>
          <a:bodyPr wrap="square">
            <a:spAutoFit/>
          </a:bodyPr>
          <a:lstStyle/>
          <a:p>
            <a:r>
              <a:rPr lang="pl-PL" b="0" i="0" u="none" strike="noStrike" dirty="0">
                <a:solidFill>
                  <a:srgbClr val="111111"/>
                </a:solidFill>
                <a:effectLst/>
                <a:latin typeface="-apple-system"/>
              </a:rPr>
              <a:t>Był to </a:t>
            </a:r>
            <a:r>
              <a:rPr lang="pl-PL" b="1" i="0" u="none" strike="noStrike" dirty="0">
                <a:solidFill>
                  <a:srgbClr val="111111"/>
                </a:solidFill>
                <a:effectLst/>
                <a:latin typeface="-apple-system"/>
              </a:rPr>
              <a:t>silny, wąski impuls radiowy</a:t>
            </a:r>
            <a:r>
              <a:rPr lang="pl-PL" b="0" i="0" u="none" strike="noStrike" dirty="0">
                <a:solidFill>
                  <a:srgbClr val="111111"/>
                </a:solidFill>
                <a:effectLst/>
                <a:latin typeface="-apple-system"/>
              </a:rPr>
              <a:t> o częstotliwości </a:t>
            </a:r>
            <a:r>
              <a:rPr lang="pl-PL" b="1" i="0" u="none" strike="noStrike" dirty="0">
                <a:solidFill>
                  <a:srgbClr val="111111"/>
                </a:solidFill>
                <a:effectLst/>
                <a:latin typeface="-apple-system"/>
              </a:rPr>
              <a:t>1420 MHz</a:t>
            </a:r>
            <a:r>
              <a:rPr lang="pl-PL" b="0" i="0" u="none" strike="noStrike" dirty="0">
                <a:solidFill>
                  <a:srgbClr val="111111"/>
                </a:solidFill>
                <a:effectLst/>
                <a:latin typeface="-apple-system"/>
              </a:rPr>
              <a:t>, która jest charakterystyczną częstotliwością promieniowania emitowaną przez wodór – pierwiastka powszechnie występującego we wszechświecie.</a:t>
            </a:r>
            <a:endParaRPr lang="pl-PL" dirty="0"/>
          </a:p>
        </p:txBody>
      </p:sp>
      <p:sp>
        <p:nvSpPr>
          <p:cNvPr id="14" name="pole tekstowe 13">
            <a:extLst>
              <a:ext uri="{FF2B5EF4-FFF2-40B4-BE49-F238E27FC236}">
                <a16:creationId xmlns:a16="http://schemas.microsoft.com/office/drawing/2014/main" xmlns="" id="{22A06C9F-D47A-ED62-50AA-AA8F6834F664}"/>
              </a:ext>
            </a:extLst>
          </p:cNvPr>
          <p:cNvSpPr txBox="1"/>
          <p:nvPr/>
        </p:nvSpPr>
        <p:spPr>
          <a:xfrm>
            <a:off x="0" y="6174989"/>
            <a:ext cx="7884943" cy="369332"/>
          </a:xfrm>
          <a:prstGeom prst="rect">
            <a:avLst/>
          </a:prstGeom>
          <a:noFill/>
        </p:spPr>
        <p:txBody>
          <a:bodyPr wrap="square">
            <a:spAutoFit/>
          </a:bodyPr>
          <a:lstStyle/>
          <a:p>
            <a:r>
              <a:rPr lang="pl-PL" b="0" i="0" u="none" strike="noStrike" dirty="0">
                <a:solidFill>
                  <a:srgbClr val="111111"/>
                </a:solidFill>
                <a:effectLst/>
                <a:latin typeface="-apple-system"/>
              </a:rPr>
              <a:t> Mimo wielu lat badań, nie udało się zidentyfikować źródła sygnału. </a:t>
            </a:r>
            <a:endParaRPr lang="pl-PL" dirty="0"/>
          </a:p>
        </p:txBody>
      </p:sp>
    </p:spTree>
    <p:extLst>
      <p:ext uri="{BB962C8B-B14F-4D97-AF65-F5344CB8AC3E}">
        <p14:creationId xmlns:p14="http://schemas.microsoft.com/office/powerpoint/2010/main" val="14353373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84499E8-AB24-6A15-D16D-1CB486A44E4F}"/>
            </a:ext>
          </a:extLst>
        </p:cNvPr>
        <p:cNvGrpSpPr/>
        <p:nvPr/>
      </p:nvGrpSpPr>
      <p:grpSpPr>
        <a:xfrm>
          <a:off x="0" y="0"/>
          <a:ext cx="0" cy="0"/>
          <a:chOff x="0" y="0"/>
          <a:chExt cx="0" cy="0"/>
        </a:xfrm>
      </p:grpSpPr>
      <p:pic>
        <p:nvPicPr>
          <p:cNvPr id="7" name="Obraz 6">
            <a:extLst>
              <a:ext uri="{FF2B5EF4-FFF2-40B4-BE49-F238E27FC236}">
                <a16:creationId xmlns:a16="http://schemas.microsoft.com/office/drawing/2014/main" xmlns="" id="{DF5924CE-2C69-14F3-55DF-98D906406D7E}"/>
              </a:ext>
            </a:extLst>
          </p:cNvPr>
          <p:cNvPicPr>
            <a:picLocks noChangeAspect="1"/>
          </p:cNvPicPr>
          <p:nvPr/>
        </p:nvPicPr>
        <p:blipFill>
          <a:blip r:embed="rId2"/>
          <a:stretch>
            <a:fillRect/>
          </a:stretch>
        </p:blipFill>
        <p:spPr>
          <a:xfrm>
            <a:off x="97440" y="91440"/>
            <a:ext cx="8949120" cy="6372073"/>
          </a:xfrm>
          <a:prstGeom prst="rect">
            <a:avLst/>
          </a:prstGeom>
        </p:spPr>
      </p:pic>
      <p:pic>
        <p:nvPicPr>
          <p:cNvPr id="9" name="Obraz 8">
            <a:extLst>
              <a:ext uri="{FF2B5EF4-FFF2-40B4-BE49-F238E27FC236}">
                <a16:creationId xmlns:a16="http://schemas.microsoft.com/office/drawing/2014/main" xmlns="" id="{B018BA52-CAF2-F155-DFE8-38DD80F17F40}"/>
              </a:ext>
            </a:extLst>
          </p:cNvPr>
          <p:cNvPicPr>
            <a:picLocks noChangeAspect="1"/>
          </p:cNvPicPr>
          <p:nvPr/>
        </p:nvPicPr>
        <p:blipFill>
          <a:blip r:embed="rId3"/>
          <a:stretch>
            <a:fillRect/>
          </a:stretch>
        </p:blipFill>
        <p:spPr>
          <a:xfrm>
            <a:off x="5466805" y="1986883"/>
            <a:ext cx="3298372" cy="4849288"/>
          </a:xfrm>
          <a:prstGeom prst="rect">
            <a:avLst/>
          </a:prstGeom>
        </p:spPr>
      </p:pic>
    </p:spTree>
    <p:extLst>
      <p:ext uri="{BB962C8B-B14F-4D97-AF65-F5344CB8AC3E}">
        <p14:creationId xmlns:p14="http://schemas.microsoft.com/office/powerpoint/2010/main" val="2488787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sztuka, obraz, Sztuki wizualne, Sztuka nowoczesna&#10;&#10;Opis wygenerowany automatycznie">
            <a:extLst>
              <a:ext uri="{FF2B5EF4-FFF2-40B4-BE49-F238E27FC236}">
                <a16:creationId xmlns:a16="http://schemas.microsoft.com/office/drawing/2014/main" xmlns="" id="{24F03805-EA29-0A6A-73CE-C7389DA952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857250"/>
            <a:ext cx="9143999" cy="5143500"/>
          </a:xfrm>
          <a:prstGeom prst="rect">
            <a:avLst/>
          </a:prstGeom>
        </p:spPr>
      </p:pic>
      <p:sp>
        <p:nvSpPr>
          <p:cNvPr id="6" name="pole tekstowe 5">
            <a:extLst>
              <a:ext uri="{FF2B5EF4-FFF2-40B4-BE49-F238E27FC236}">
                <a16:creationId xmlns:a16="http://schemas.microsoft.com/office/drawing/2014/main" xmlns="" id="{15E05549-231E-CA7B-D255-7A0525DE1835}"/>
              </a:ext>
            </a:extLst>
          </p:cNvPr>
          <p:cNvSpPr txBox="1"/>
          <p:nvPr/>
        </p:nvSpPr>
        <p:spPr>
          <a:xfrm flipH="1">
            <a:off x="736979" y="6223379"/>
            <a:ext cx="7328848" cy="369332"/>
          </a:xfrm>
          <a:prstGeom prst="rect">
            <a:avLst/>
          </a:prstGeom>
          <a:noFill/>
        </p:spPr>
        <p:txBody>
          <a:bodyPr wrap="square" rtlCol="0">
            <a:spAutoFit/>
          </a:bodyPr>
          <a:lstStyle/>
          <a:p>
            <a:r>
              <a:rPr lang="en-AU" dirty="0">
                <a:solidFill>
                  <a:srgbClr val="000000"/>
                </a:solidFill>
              </a:rPr>
              <a:t>Gee Yan, Inhabitant's Space "T" (2023), MART </a:t>
            </a:r>
            <a:r>
              <a:rPr lang="en-AU" dirty="0" err="1">
                <a:solidFill>
                  <a:srgbClr val="000000"/>
                </a:solidFill>
              </a:rPr>
              <a:t>Rovereto</a:t>
            </a:r>
            <a:r>
              <a:rPr lang="en-AU" dirty="0">
                <a:solidFill>
                  <a:srgbClr val="000000"/>
                </a:solidFill>
              </a:rPr>
              <a:t> 2024 </a:t>
            </a:r>
          </a:p>
        </p:txBody>
      </p:sp>
      <p:sp>
        <p:nvSpPr>
          <p:cNvPr id="10" name="pole tekstowe 9">
            <a:extLst>
              <a:ext uri="{FF2B5EF4-FFF2-40B4-BE49-F238E27FC236}">
                <a16:creationId xmlns:a16="http://schemas.microsoft.com/office/drawing/2014/main" xmlns="" id="{D3C63205-82F6-7772-27F0-5E2B02AB7D35}"/>
              </a:ext>
            </a:extLst>
          </p:cNvPr>
          <p:cNvSpPr txBox="1"/>
          <p:nvPr/>
        </p:nvSpPr>
        <p:spPr>
          <a:xfrm>
            <a:off x="1549021" y="0"/>
            <a:ext cx="6516806" cy="646331"/>
          </a:xfrm>
          <a:prstGeom prst="rect">
            <a:avLst/>
          </a:prstGeom>
          <a:noFill/>
        </p:spPr>
        <p:txBody>
          <a:bodyPr wrap="square">
            <a:spAutoFit/>
          </a:bodyPr>
          <a:lstStyle/>
          <a:p>
            <a:r>
              <a:rPr lang="en-AU" sz="3600" dirty="0">
                <a:solidFill>
                  <a:srgbClr val="000000"/>
                </a:solidFill>
              </a:rPr>
              <a:t>Inhabitant's Space "T</a:t>
            </a:r>
            <a:r>
              <a:rPr lang="pl-PL" sz="3600" dirty="0">
                <a:solidFill>
                  <a:srgbClr val="000000"/>
                </a:solidFill>
              </a:rPr>
              <a:t>”</a:t>
            </a:r>
            <a:endParaRPr lang="en-AU" sz="3600" dirty="0">
              <a:solidFill>
                <a:srgbClr val="000000"/>
              </a:solidFill>
            </a:endParaRPr>
          </a:p>
        </p:txBody>
      </p:sp>
    </p:spTree>
    <p:extLst>
      <p:ext uri="{BB962C8B-B14F-4D97-AF65-F5344CB8AC3E}">
        <p14:creationId xmlns:p14="http://schemas.microsoft.com/office/powerpoint/2010/main" val="51382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xmlns="" id="{FDD9F027-C161-474C-842F-5467F4706A2B}"/>
              </a:ext>
            </a:extLst>
          </p:cNvPr>
          <p:cNvSpPr>
            <a:spLocks noGrp="1" noChangeArrowheads="1"/>
          </p:cNvSpPr>
          <p:nvPr>
            <p:ph type="title"/>
          </p:nvPr>
        </p:nvSpPr>
        <p:spPr>
          <a:xfrm>
            <a:off x="468313" y="0"/>
            <a:ext cx="8229600" cy="1143000"/>
          </a:xfrm>
        </p:spPr>
        <p:txBody>
          <a:bodyPr/>
          <a:lstStyle/>
          <a:p>
            <a:pPr eaLnBrk="1" hangingPunct="1"/>
            <a:r>
              <a:rPr lang="pl-PL" altLang="it-IT" sz="3200">
                <a:solidFill>
                  <a:schemeClr val="accent2"/>
                </a:solidFill>
              </a:rPr>
              <a:t>Ile jest tych galaktyk?</a:t>
            </a:r>
            <a:endParaRPr lang="en-AU" altLang="it-IT" sz="3200">
              <a:solidFill>
                <a:schemeClr val="accent2"/>
              </a:solidFill>
            </a:endParaRPr>
          </a:p>
        </p:txBody>
      </p:sp>
      <p:sp>
        <p:nvSpPr>
          <p:cNvPr id="77827" name="Text Box 3">
            <a:extLst>
              <a:ext uri="{FF2B5EF4-FFF2-40B4-BE49-F238E27FC236}">
                <a16:creationId xmlns:a16="http://schemas.microsoft.com/office/drawing/2014/main" xmlns="" id="{969B4472-6FA1-4B5D-B7FC-8BECE617D8D0}"/>
              </a:ext>
            </a:extLst>
          </p:cNvPr>
          <p:cNvSpPr txBox="1">
            <a:spLocks noChangeArrowheads="1"/>
          </p:cNvSpPr>
          <p:nvPr/>
        </p:nvSpPr>
        <p:spPr bwMode="auto">
          <a:xfrm>
            <a:off x="323850" y="5872163"/>
            <a:ext cx="7775575" cy="112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r>
              <a:rPr lang="pl-PL" altLang="it-IT" sz="1800">
                <a:solidFill>
                  <a:srgbClr val="000000"/>
                </a:solidFill>
              </a:rPr>
              <a:t>Około 10 milardów w dostępnym nam Wszechświecie</a:t>
            </a:r>
          </a:p>
          <a:p>
            <a:r>
              <a:rPr lang="pl-PL" altLang="it-IT" sz="1800">
                <a:solidFill>
                  <a:srgbClr val="000000"/>
                </a:solidFill>
              </a:rPr>
              <a:t>Galaktyki od nas uciekają: im bardziej czerwone (pozornie) tym są dalsze.</a:t>
            </a:r>
          </a:p>
          <a:p>
            <a:r>
              <a:rPr lang="pl-PL" altLang="it-IT" sz="1800">
                <a:solidFill>
                  <a:srgbClr val="000000"/>
                </a:solidFill>
              </a:rPr>
              <a:t>Najbardziej czerwone (na tym zdjęciu), są od nas o 13 mld lat świetlnych!</a:t>
            </a:r>
          </a:p>
          <a:p>
            <a:endParaRPr lang="pl-PL" altLang="it-IT" sz="1400">
              <a:solidFill>
                <a:srgbClr val="000000"/>
              </a:solidFill>
            </a:endParaRPr>
          </a:p>
        </p:txBody>
      </p:sp>
      <p:pic>
        <p:nvPicPr>
          <p:cNvPr id="77828" name="Picture 6">
            <a:extLst>
              <a:ext uri="{FF2B5EF4-FFF2-40B4-BE49-F238E27FC236}">
                <a16:creationId xmlns:a16="http://schemas.microsoft.com/office/drawing/2014/main" xmlns="" id="{1EE81B15-0C1D-4A76-A0E9-5BD839BDE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052513"/>
            <a:ext cx="5111750" cy="466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 Box 7">
            <a:extLst>
              <a:ext uri="{FF2B5EF4-FFF2-40B4-BE49-F238E27FC236}">
                <a16:creationId xmlns:a16="http://schemas.microsoft.com/office/drawing/2014/main" xmlns="" id="{E72FC3E9-3385-4837-BD52-E79885F66D6D}"/>
              </a:ext>
            </a:extLst>
          </p:cNvPr>
          <p:cNvSpPr txBox="1">
            <a:spLocks noChangeArrowheads="1"/>
          </p:cNvSpPr>
          <p:nvPr/>
        </p:nvSpPr>
        <p:spPr bwMode="auto">
          <a:xfrm>
            <a:off x="2268538" y="5373688"/>
            <a:ext cx="49942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r>
              <a:rPr lang="pl-PL" altLang="it-IT" sz="1400">
                <a:solidFill>
                  <a:srgbClr val="FFFF00"/>
                </a:solidFill>
              </a:rPr>
              <a:t>NASA-HS201427a-HubbleUltraDeepField2014-20140603.jpg</a:t>
            </a:r>
          </a:p>
          <a:p>
            <a:endParaRPr lang="en-AU" altLang="it-IT" sz="1400">
              <a:solidFill>
                <a:srgbClr val="FFFF00"/>
              </a:solidFill>
            </a:endParaRPr>
          </a:p>
        </p:txBody>
      </p:sp>
    </p:spTree>
    <p:extLst>
      <p:ext uri="{BB962C8B-B14F-4D97-AF65-F5344CB8AC3E}">
        <p14:creationId xmlns:p14="http://schemas.microsoft.com/office/powerpoint/2010/main" val="19386085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xmlns="" id="{E20EE243-B017-4B8F-B2B5-8D94FD9A7213}"/>
              </a:ext>
            </a:extLst>
          </p:cNvPr>
          <p:cNvSpPr>
            <a:spLocks noGrp="1" noChangeArrowheads="1"/>
          </p:cNvSpPr>
          <p:nvPr>
            <p:ph type="title"/>
          </p:nvPr>
        </p:nvSpPr>
        <p:spPr/>
        <p:txBody>
          <a:bodyPr/>
          <a:lstStyle/>
          <a:p>
            <a:pPr eaLnBrk="1" hangingPunct="1"/>
            <a:r>
              <a:rPr lang="pl-PL" altLang="it-IT" sz="3600"/>
              <a:t>Wiki: „Fingers of God” </a:t>
            </a:r>
            <a:br>
              <a:rPr lang="pl-PL" altLang="it-IT" sz="3600"/>
            </a:br>
            <a:r>
              <a:rPr lang="pl-PL" altLang="it-IT" sz="3600"/>
              <a:t>(=Galaxy filaments)</a:t>
            </a:r>
            <a:endParaRPr lang="en-AU" altLang="it-IT" sz="3600"/>
          </a:p>
        </p:txBody>
      </p:sp>
      <p:pic>
        <p:nvPicPr>
          <p:cNvPr id="86019" name="Picture 4">
            <a:extLst>
              <a:ext uri="{FF2B5EF4-FFF2-40B4-BE49-F238E27FC236}">
                <a16:creationId xmlns:a16="http://schemas.microsoft.com/office/drawing/2014/main" xmlns="" id="{771B49B2-5346-4DDA-898E-AE53C3B068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628775"/>
            <a:ext cx="4392612" cy="2814638"/>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pic>
        <p:nvPicPr>
          <p:cNvPr id="86020" name="Picture 5">
            <a:extLst>
              <a:ext uri="{FF2B5EF4-FFF2-40B4-BE49-F238E27FC236}">
                <a16:creationId xmlns:a16="http://schemas.microsoft.com/office/drawing/2014/main" xmlns="" id="{2744F0AD-5728-48FD-B4D8-D6294C2CB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1628775"/>
            <a:ext cx="3887787"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Rectangle 6">
            <a:extLst>
              <a:ext uri="{FF2B5EF4-FFF2-40B4-BE49-F238E27FC236}">
                <a16:creationId xmlns:a16="http://schemas.microsoft.com/office/drawing/2014/main" xmlns="" id="{33ABAE8A-7D2C-4829-BD55-11CAD4C55F68}"/>
              </a:ext>
            </a:extLst>
          </p:cNvPr>
          <p:cNvSpPr>
            <a:spLocks noChangeArrowheads="1"/>
          </p:cNvSpPr>
          <p:nvPr/>
        </p:nvSpPr>
        <p:spPr bwMode="auto">
          <a:xfrm>
            <a:off x="0" y="6276975"/>
            <a:ext cx="5105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r>
              <a:rPr lang="it-IT" altLang="it-IT">
                <a:hlinkClick r:id="rId4"/>
              </a:rPr>
              <a:t>https://en.wikipedia.org/wiki/Fingers_of_God</a:t>
            </a:r>
            <a:r>
              <a:rPr lang="pl-PL" altLang="it-IT"/>
              <a:t> </a:t>
            </a:r>
          </a:p>
          <a:p>
            <a:r>
              <a:rPr lang="pl-PL" altLang="it-IT"/>
              <a:t>https://en.wikipedia.org/wiki/Redshift-space_distortions</a:t>
            </a:r>
          </a:p>
        </p:txBody>
      </p:sp>
      <p:sp>
        <p:nvSpPr>
          <p:cNvPr id="86022" name="Text Box 7">
            <a:extLst>
              <a:ext uri="{FF2B5EF4-FFF2-40B4-BE49-F238E27FC236}">
                <a16:creationId xmlns:a16="http://schemas.microsoft.com/office/drawing/2014/main" xmlns="" id="{60EB5ED3-6645-474A-80A1-583BC80C001C}"/>
              </a:ext>
            </a:extLst>
          </p:cNvPr>
          <p:cNvSpPr txBox="1">
            <a:spLocks noChangeArrowheads="1"/>
          </p:cNvSpPr>
          <p:nvPr/>
        </p:nvSpPr>
        <p:spPr bwMode="auto">
          <a:xfrm>
            <a:off x="0" y="4581525"/>
            <a:ext cx="88931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r>
              <a:rPr lang="pl-PL" altLang="it-IT" sz="2000"/>
              <a:t>Któryś z autorów wikipedii w języku angielskim, kilka lat temu umieścił hasło (i rysunek) „Palce Pana Boga”. Miał ten rysunek ilustrować niezrozumiałe rozmieszczenie galaktyk we Wszechświecie, przypominające rozmazaną pajęczynę. Dziś (2018) hasło Fingers of God przekierowuje pod inny adres. </a:t>
            </a:r>
            <a:endParaRPr lang="en-AU" altLang="it-IT" sz="2000"/>
          </a:p>
        </p:txBody>
      </p:sp>
    </p:spTree>
    <p:extLst>
      <p:ext uri="{BB962C8B-B14F-4D97-AF65-F5344CB8AC3E}">
        <p14:creationId xmlns:p14="http://schemas.microsoft.com/office/powerpoint/2010/main" val="39630557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xmlns="" id="{F7B1EDC2-AC79-3DDA-78B4-9C164C39A4D2}"/>
              </a:ext>
            </a:extLst>
          </p:cNvPr>
          <p:cNvSpPr>
            <a:spLocks noGrp="1" noChangeArrowheads="1"/>
          </p:cNvSpPr>
          <p:nvPr>
            <p:ph type="title"/>
          </p:nvPr>
        </p:nvSpPr>
        <p:spPr>
          <a:xfrm>
            <a:off x="468313" y="260350"/>
            <a:ext cx="8229600" cy="1143000"/>
          </a:xfrm>
        </p:spPr>
        <p:txBody>
          <a:bodyPr/>
          <a:lstStyle/>
          <a:p>
            <a:r>
              <a:rPr lang="pl-PL" altLang="it-IT" sz="3200"/>
              <a:t>Porządek sfer niebieskich</a:t>
            </a:r>
            <a:endParaRPr lang="en-AU" altLang="it-IT" sz="3200"/>
          </a:p>
        </p:txBody>
      </p:sp>
      <p:sp>
        <p:nvSpPr>
          <p:cNvPr id="47107" name="Rectangle 3">
            <a:extLst>
              <a:ext uri="{FF2B5EF4-FFF2-40B4-BE49-F238E27FC236}">
                <a16:creationId xmlns:a16="http://schemas.microsoft.com/office/drawing/2014/main" xmlns="" id="{1A23E68D-9B47-756D-92C6-64FBED3E7822}"/>
              </a:ext>
            </a:extLst>
          </p:cNvPr>
          <p:cNvSpPr>
            <a:spLocks noGrp="1" noChangeArrowheads="1"/>
          </p:cNvSpPr>
          <p:nvPr>
            <p:ph type="body" idx="1"/>
          </p:nvPr>
        </p:nvSpPr>
        <p:spPr>
          <a:xfrm>
            <a:off x="539750" y="1268413"/>
            <a:ext cx="8229600" cy="5257800"/>
          </a:xfrm>
        </p:spPr>
        <p:txBody>
          <a:bodyPr/>
          <a:lstStyle/>
          <a:p>
            <a:pPr>
              <a:buFontTx/>
              <a:buNone/>
            </a:pPr>
            <a:r>
              <a:rPr lang="pl-PL" altLang="it-IT" sz="2200"/>
              <a:t>Odnaleźliśmy zatem w tym porządku zadziwiający ład świata i ustalony, zharmonizowany związek między ruchem a wielkością sfer, jakiego w inny sposób odkryć niepodobna.</a:t>
            </a:r>
          </a:p>
          <a:p>
            <a:pPr>
              <a:buFontTx/>
              <a:buNone/>
            </a:pPr>
            <a:r>
              <a:rPr lang="pl-PL" altLang="it-IT" sz="2200"/>
              <a:t>Bo o tym, że nawet od najwyższej z planet, to jest od Saturna, jest jeszcze ogromnie daleko do sfery gwiazd stałych, przekonują nas ich migoczące światła. Tą cechą najbardziej się one odróżniają od planet i ona też – jak być powinno – stanowi największą różnicę pomiędzy ciałami poruszającymi się a nieruchomymi.</a:t>
            </a:r>
          </a:p>
          <a:p>
            <a:pPr>
              <a:buFontTx/>
              <a:buNone/>
            </a:pPr>
            <a:r>
              <a:rPr lang="pl-PL" altLang="it-IT" sz="2200">
                <a:solidFill>
                  <a:srgbClr val="FF0000"/>
                </a:solidFill>
              </a:rPr>
              <a:t>Tak zaprawdę jest to boskie arcydzieło Istoty Najlepszej i Największej</a:t>
            </a:r>
            <a:r>
              <a:rPr lang="pl-PL" altLang="it-IT" sz="2200"/>
              <a:t>! (s.23)  </a:t>
            </a:r>
          </a:p>
          <a:p>
            <a:pPr>
              <a:buFontTx/>
              <a:buNone/>
            </a:pPr>
            <a:endParaRPr lang="pl-PL" altLang="it-IT" sz="2800"/>
          </a:p>
          <a:p>
            <a:pPr>
              <a:buFontTx/>
              <a:buNone/>
            </a:pPr>
            <a:endParaRPr lang="en-AU" altLang="it-IT" sz="2800"/>
          </a:p>
        </p:txBody>
      </p:sp>
    </p:spTree>
    <p:extLst>
      <p:ext uri="{BB962C8B-B14F-4D97-AF65-F5344CB8AC3E}">
        <p14:creationId xmlns:p14="http://schemas.microsoft.com/office/powerpoint/2010/main" val="20435617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Wiadomości z Ziemi</a:t>
            </a:r>
            <a:endParaRPr lang="pl-PL"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6382" y="4330484"/>
            <a:ext cx="2926080" cy="1801368"/>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8223" y="1528808"/>
            <a:ext cx="4603044" cy="4603044"/>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558" y="1417638"/>
            <a:ext cx="3833727" cy="2780580"/>
          </a:xfrm>
          <a:prstGeom prst="rect">
            <a:avLst/>
          </a:prstGeom>
        </p:spPr>
      </p:pic>
      <p:sp>
        <p:nvSpPr>
          <p:cNvPr id="7" name="pole tekstowe 6"/>
          <p:cNvSpPr txBox="1"/>
          <p:nvPr/>
        </p:nvSpPr>
        <p:spPr>
          <a:xfrm>
            <a:off x="3926285" y="6333067"/>
            <a:ext cx="5542844" cy="369332"/>
          </a:xfrm>
          <a:prstGeom prst="rect">
            <a:avLst/>
          </a:prstGeom>
          <a:noFill/>
        </p:spPr>
        <p:txBody>
          <a:bodyPr wrap="square" rtlCol="0">
            <a:spAutoFit/>
          </a:bodyPr>
          <a:lstStyle/>
          <a:p>
            <a:r>
              <a:rPr lang="pl-PL" dirty="0">
                <a:solidFill>
                  <a:srgbClr val="000000"/>
                </a:solidFill>
                <a:hlinkClick r:id="rId5"/>
              </a:rPr>
              <a:t>https://voyager.jpl.nasa.gov/mission/status</a:t>
            </a:r>
            <a:r>
              <a:rPr lang="pl-PL" dirty="0" smtClean="0">
                <a:solidFill>
                  <a:srgbClr val="000000"/>
                </a:solidFill>
                <a:hlinkClick r:id="rId5"/>
              </a:rPr>
              <a:t>/</a:t>
            </a:r>
            <a:r>
              <a:rPr lang="pl-PL" dirty="0" smtClean="0">
                <a:solidFill>
                  <a:srgbClr val="000000"/>
                </a:solidFill>
              </a:rPr>
              <a:t> </a:t>
            </a:r>
            <a:endParaRPr lang="pl-PL" dirty="0">
              <a:solidFill>
                <a:srgbClr val="000000"/>
              </a:solidFill>
            </a:endParaRPr>
          </a:p>
        </p:txBody>
      </p:sp>
    </p:spTree>
    <p:extLst>
      <p:ext uri="{BB962C8B-B14F-4D97-AF65-F5344CB8AC3E}">
        <p14:creationId xmlns:p14="http://schemas.microsoft.com/office/powerpoint/2010/main" val="65081190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831673"/>
          </a:xfrm>
        </p:spPr>
        <p:txBody>
          <a:bodyPr/>
          <a:lstStyle/>
          <a:p>
            <a:r>
              <a:rPr lang="pl-PL" b="1" dirty="0" smtClean="0"/>
              <a:t>Wirtualna podróż po Marsie</a:t>
            </a:r>
            <a:endParaRPr lang="pl-PL"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620" y="1324590"/>
            <a:ext cx="7202313" cy="5401735"/>
          </a:xfrm>
        </p:spPr>
      </p:pic>
      <p:sp>
        <p:nvSpPr>
          <p:cNvPr id="5" name="pole tekstowe 4"/>
          <p:cNvSpPr txBox="1"/>
          <p:nvPr/>
        </p:nvSpPr>
        <p:spPr>
          <a:xfrm>
            <a:off x="6050845" y="2370666"/>
            <a:ext cx="2929467" cy="646331"/>
          </a:xfrm>
          <a:prstGeom prst="rect">
            <a:avLst/>
          </a:prstGeom>
          <a:noFill/>
        </p:spPr>
        <p:txBody>
          <a:bodyPr wrap="square" rtlCol="0">
            <a:spAutoFit/>
          </a:bodyPr>
          <a:lstStyle/>
          <a:p>
            <a:r>
              <a:rPr lang="pl-PL" dirty="0">
                <a:solidFill>
                  <a:srgbClr val="000000"/>
                </a:solidFill>
                <a:hlinkClick r:id="rId3"/>
              </a:rPr>
              <a:t>https://</a:t>
            </a:r>
            <a:r>
              <a:rPr lang="pl-PL" dirty="0" smtClean="0">
                <a:solidFill>
                  <a:srgbClr val="000000"/>
                </a:solidFill>
                <a:hlinkClick r:id="rId3"/>
              </a:rPr>
              <a:t>www.youtube.com/watch?v=Vy_RPd0rblI</a:t>
            </a:r>
            <a:r>
              <a:rPr lang="pl-PL" dirty="0" smtClean="0">
                <a:solidFill>
                  <a:srgbClr val="000000"/>
                </a:solidFill>
              </a:rPr>
              <a:t> </a:t>
            </a:r>
            <a:endParaRPr lang="pl-PL" dirty="0">
              <a:solidFill>
                <a:srgbClr val="000000"/>
              </a:solidFill>
            </a:endParaRPr>
          </a:p>
        </p:txBody>
      </p:sp>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620" y="4440325"/>
            <a:ext cx="3048000" cy="2286000"/>
          </a:xfrm>
          <a:prstGeom prst="rect">
            <a:avLst/>
          </a:prstGeom>
        </p:spPr>
      </p:pic>
    </p:spTree>
    <p:extLst>
      <p:ext uri="{BB962C8B-B14F-4D97-AF65-F5344CB8AC3E}">
        <p14:creationId xmlns:p14="http://schemas.microsoft.com/office/powerpoint/2010/main" val="119291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1" y="1"/>
            <a:ext cx="6896100" cy="1043940"/>
          </a:xfrm>
        </p:spPr>
        <p:txBody>
          <a:bodyPr/>
          <a:lstStyle/>
          <a:p>
            <a:r>
              <a:rPr lang="pl-PL" b="1" dirty="0"/>
              <a:t>Czym jest gwiazda?</a:t>
            </a:r>
          </a:p>
        </p:txBody>
      </p:sp>
      <p:sp>
        <p:nvSpPr>
          <p:cNvPr id="3" name="Symbol zastępczy zawartości 2"/>
          <p:cNvSpPr>
            <a:spLocks noGrp="1"/>
          </p:cNvSpPr>
          <p:nvPr>
            <p:ph idx="1"/>
          </p:nvPr>
        </p:nvSpPr>
        <p:spPr>
          <a:xfrm>
            <a:off x="3349255" y="1837229"/>
            <a:ext cx="5663256" cy="5558873"/>
          </a:xfrm>
        </p:spPr>
        <p:txBody>
          <a:bodyPr/>
          <a:lstStyle/>
          <a:p>
            <a:pPr marL="0" indent="0">
              <a:buNone/>
            </a:pPr>
            <a:r>
              <a:rPr lang="pl-PL" sz="2800" b="1" dirty="0"/>
              <a:t>Gwiazda</a:t>
            </a:r>
            <a:r>
              <a:rPr lang="pl-PL" sz="2800" dirty="0"/>
              <a:t> kuliste  ciało niebieskie, stanowiące skupisko powiązanej grawitacyjnie materii. Przynajmniej przez część swojego istnienia emituje w sposób stabilny promieniowanie elektromagnetyczne (w szczególności światło widzialne).</a:t>
            </a:r>
          </a:p>
        </p:txBody>
      </p:sp>
      <p:pic>
        <p:nvPicPr>
          <p:cNvPr id="4" name="Obraz 3">
            <a:extLst>
              <a:ext uri="{FF2B5EF4-FFF2-40B4-BE49-F238E27FC236}">
                <a16:creationId xmlns:a16="http://schemas.microsoft.com/office/drawing/2014/main" xmlns="" id="{C6A94919-E12A-03D6-B9C8-368C8924083C}"/>
              </a:ext>
            </a:extLst>
          </p:cNvPr>
          <p:cNvPicPr>
            <a:picLocks noChangeAspect="1"/>
          </p:cNvPicPr>
          <p:nvPr/>
        </p:nvPicPr>
        <p:blipFill>
          <a:blip r:embed="rId2"/>
          <a:stretch>
            <a:fillRect/>
          </a:stretch>
        </p:blipFill>
        <p:spPr>
          <a:xfrm>
            <a:off x="792867" y="1165898"/>
            <a:ext cx="2170252" cy="1859654"/>
          </a:xfrm>
          <a:prstGeom prst="rect">
            <a:avLst/>
          </a:prstGeom>
        </p:spPr>
      </p:pic>
      <p:pic>
        <p:nvPicPr>
          <p:cNvPr id="5" name="Obraz 4">
            <a:extLst>
              <a:ext uri="{FF2B5EF4-FFF2-40B4-BE49-F238E27FC236}">
                <a16:creationId xmlns:a16="http://schemas.microsoft.com/office/drawing/2014/main" xmlns="" id="{20B6CC68-E78C-6F26-3F7B-9D80FA6A5775}"/>
              </a:ext>
            </a:extLst>
          </p:cNvPr>
          <p:cNvPicPr>
            <a:picLocks noChangeAspect="1"/>
          </p:cNvPicPr>
          <p:nvPr/>
        </p:nvPicPr>
        <p:blipFill>
          <a:blip r:embed="rId3"/>
          <a:stretch>
            <a:fillRect/>
          </a:stretch>
        </p:blipFill>
        <p:spPr>
          <a:xfrm>
            <a:off x="780198" y="3163504"/>
            <a:ext cx="2170252" cy="1563660"/>
          </a:xfrm>
          <a:prstGeom prst="rect">
            <a:avLst/>
          </a:prstGeom>
        </p:spPr>
      </p:pic>
      <p:pic>
        <p:nvPicPr>
          <p:cNvPr id="8" name="Obraz 7">
            <a:extLst>
              <a:ext uri="{FF2B5EF4-FFF2-40B4-BE49-F238E27FC236}">
                <a16:creationId xmlns:a16="http://schemas.microsoft.com/office/drawing/2014/main" xmlns="" id="{8697B9A7-EA4C-B9B4-92FD-DE851196B51B}"/>
              </a:ext>
            </a:extLst>
          </p:cNvPr>
          <p:cNvPicPr>
            <a:picLocks noChangeAspect="1"/>
          </p:cNvPicPr>
          <p:nvPr/>
        </p:nvPicPr>
        <p:blipFill>
          <a:blip r:embed="rId4"/>
          <a:stretch>
            <a:fillRect/>
          </a:stretch>
        </p:blipFill>
        <p:spPr>
          <a:xfrm>
            <a:off x="780198" y="4910272"/>
            <a:ext cx="2182921" cy="1473669"/>
          </a:xfrm>
          <a:prstGeom prst="rect">
            <a:avLst/>
          </a:prstGeom>
        </p:spPr>
      </p:pic>
    </p:spTree>
    <p:extLst>
      <p:ext uri="{BB962C8B-B14F-4D97-AF65-F5344CB8AC3E}">
        <p14:creationId xmlns:p14="http://schemas.microsoft.com/office/powerpoint/2010/main" val="11046896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Mars w tatuażach</a:t>
            </a:r>
            <a:endParaRPr lang="pl-PL"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6055" y="1600200"/>
            <a:ext cx="6031889" cy="4525963"/>
          </a:xfrm>
        </p:spPr>
      </p:pic>
    </p:spTree>
    <p:extLst>
      <p:ext uri="{BB962C8B-B14F-4D97-AF65-F5344CB8AC3E}">
        <p14:creationId xmlns:p14="http://schemas.microsoft.com/office/powerpoint/2010/main" val="149299705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Marsjańskie tornado</a:t>
            </a:r>
            <a:endParaRPr lang="pl-PL"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223" y="1600200"/>
            <a:ext cx="6793553" cy="4525963"/>
          </a:xfrm>
        </p:spPr>
      </p:pic>
    </p:spTree>
    <p:extLst>
      <p:ext uri="{BB962C8B-B14F-4D97-AF65-F5344CB8AC3E}">
        <p14:creationId xmlns:p14="http://schemas.microsoft.com/office/powerpoint/2010/main" val="4709955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Jaka to planeta?</a:t>
            </a:r>
            <a:endParaRPr lang="pl-PL"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223" y="1600200"/>
            <a:ext cx="6793553" cy="4525963"/>
          </a:xfrm>
        </p:spPr>
      </p:pic>
    </p:spTree>
    <p:extLst>
      <p:ext uri="{BB962C8B-B14F-4D97-AF65-F5344CB8AC3E}">
        <p14:creationId xmlns:p14="http://schemas.microsoft.com/office/powerpoint/2010/main" val="273234645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Ziemia – jaka to wyspa?</a:t>
            </a:r>
            <a:endParaRPr lang="pl-PL"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5889" y="1555044"/>
            <a:ext cx="6793553" cy="4525963"/>
          </a:xfrm>
        </p:spPr>
      </p:pic>
    </p:spTree>
    <p:extLst>
      <p:ext uri="{BB962C8B-B14F-4D97-AF65-F5344CB8AC3E}">
        <p14:creationId xmlns:p14="http://schemas.microsoft.com/office/powerpoint/2010/main" val="121941225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05895"/>
          </a:xfrm>
        </p:spPr>
        <p:txBody>
          <a:bodyPr/>
          <a:lstStyle/>
          <a:p>
            <a:r>
              <a:rPr lang="pl-PL" b="1" dirty="0" smtClean="0"/>
              <a:t>JWST – portrety galaktyk</a:t>
            </a:r>
            <a:endParaRPr lang="pl-PL"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4311" y="1012736"/>
            <a:ext cx="5721086" cy="5721086"/>
          </a:xfrm>
        </p:spPr>
      </p:pic>
    </p:spTree>
    <p:extLst>
      <p:ext uri="{BB962C8B-B14F-4D97-AF65-F5344CB8AC3E}">
        <p14:creationId xmlns:p14="http://schemas.microsoft.com/office/powerpoint/2010/main" val="15785624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0988"/>
            <a:ext cx="9144000" cy="5143500"/>
          </a:xfrm>
          <a:prstGeom prst="rect">
            <a:avLst/>
          </a:prstGeom>
        </p:spPr>
      </p:pic>
      <p:sp>
        <p:nvSpPr>
          <p:cNvPr id="6" name="pole tekstowe 5"/>
          <p:cNvSpPr txBox="1"/>
          <p:nvPr/>
        </p:nvSpPr>
        <p:spPr>
          <a:xfrm>
            <a:off x="654755" y="406400"/>
            <a:ext cx="8398933" cy="769441"/>
          </a:xfrm>
          <a:prstGeom prst="rect">
            <a:avLst/>
          </a:prstGeom>
          <a:noFill/>
        </p:spPr>
        <p:txBody>
          <a:bodyPr wrap="square" rtlCol="0">
            <a:spAutoFit/>
          </a:bodyPr>
          <a:lstStyle/>
          <a:p>
            <a:r>
              <a:rPr lang="pl-PL" sz="4400" b="1" kern="0" dirty="0">
                <a:solidFill>
                  <a:srgbClr val="000000"/>
                </a:solidFill>
                <a:latin typeface="Arial"/>
              </a:rPr>
              <a:t>JWST – </a:t>
            </a:r>
            <a:r>
              <a:rPr lang="pl-PL" sz="4400" b="1" kern="0" dirty="0" smtClean="0">
                <a:solidFill>
                  <a:srgbClr val="000000"/>
                </a:solidFill>
                <a:latin typeface="Arial"/>
              </a:rPr>
              <a:t>najdalsze galaktyki</a:t>
            </a:r>
            <a:endParaRPr lang="pl-PL" dirty="0">
              <a:solidFill>
                <a:prstClr val="black"/>
              </a:solidFill>
            </a:endParaRPr>
          </a:p>
        </p:txBody>
      </p:sp>
    </p:spTree>
    <p:extLst>
      <p:ext uri="{BB962C8B-B14F-4D97-AF65-F5344CB8AC3E}">
        <p14:creationId xmlns:p14="http://schemas.microsoft.com/office/powerpoint/2010/main" val="24841672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Zamiast podsumowania:</a:t>
            </a:r>
            <a:br>
              <a:rPr lang="pl-PL" b="1" dirty="0"/>
            </a:br>
            <a:r>
              <a:rPr lang="pl-PL" dirty="0"/>
              <a:t>kosmici są wśród nas…</a:t>
            </a:r>
          </a:p>
        </p:txBody>
      </p:sp>
      <p:sp>
        <p:nvSpPr>
          <p:cNvPr id="3" name="Symbol zastępczy zawartości 2"/>
          <p:cNvSpPr>
            <a:spLocks noGrp="1"/>
          </p:cNvSpPr>
          <p:nvPr>
            <p:ph idx="1"/>
          </p:nvPr>
        </p:nvSpPr>
        <p:spPr>
          <a:xfrm>
            <a:off x="457200" y="5455921"/>
            <a:ext cx="8389621" cy="1087932"/>
          </a:xfrm>
        </p:spPr>
        <p:txBody>
          <a:bodyPr/>
          <a:lstStyle/>
          <a:p>
            <a:pPr marL="0" indent="0" algn="ctr">
              <a:buNone/>
            </a:pPr>
            <a:r>
              <a:rPr lang="pl-PL" i="1" dirty="0"/>
              <a:t>Prawdopodobnie nigdy nie będziemy bliżej spotkania z inteligentnym obcym.</a:t>
            </a:r>
          </a:p>
          <a:p>
            <a:pPr marL="0" indent="0" algn="ctr">
              <a:buNone/>
            </a:pPr>
            <a:endParaRPr lang="pl-PL" i="1" dirty="0"/>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 y="1760221"/>
            <a:ext cx="2529352" cy="3592831"/>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4220" y="1760221"/>
            <a:ext cx="2346960" cy="3603129"/>
          </a:xfrm>
          <a:prstGeom prst="rect">
            <a:avLst/>
          </a:prstGeom>
        </p:spPr>
      </p:pic>
      <p:pic>
        <p:nvPicPr>
          <p:cNvPr id="6" name="Obraz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5969" y="1760221"/>
            <a:ext cx="2252124" cy="3592831"/>
          </a:xfrm>
          <a:prstGeom prst="rect">
            <a:avLst/>
          </a:prstGeom>
        </p:spPr>
      </p:pic>
      <p:sp>
        <p:nvSpPr>
          <p:cNvPr id="7" name="Strzałka w dół 6"/>
          <p:cNvSpPr/>
          <p:nvPr/>
        </p:nvSpPr>
        <p:spPr>
          <a:xfrm>
            <a:off x="2468393" y="4884421"/>
            <a:ext cx="586740" cy="632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6751173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xmlns="" id="{E13F8AC1-212F-4CD6-A9EA-88D517C7DA60}"/>
              </a:ext>
            </a:extLst>
          </p:cNvPr>
          <p:cNvSpPr>
            <a:spLocks noGrp="1" noChangeArrowheads="1"/>
          </p:cNvSpPr>
          <p:nvPr>
            <p:ph type="title"/>
          </p:nvPr>
        </p:nvSpPr>
        <p:spPr>
          <a:xfrm>
            <a:off x="323850" y="77787"/>
            <a:ext cx="8229600" cy="1143000"/>
          </a:xfrm>
        </p:spPr>
        <p:txBody>
          <a:bodyPr/>
          <a:lstStyle/>
          <a:p>
            <a:pPr eaLnBrk="1" hangingPunct="1"/>
            <a:r>
              <a:rPr lang="pl-PL" altLang="it-IT" sz="3600" b="1" dirty="0">
                <a:solidFill>
                  <a:schemeClr val="tx1"/>
                </a:solidFill>
              </a:rPr>
              <a:t>Granice Wszechświata?</a:t>
            </a:r>
            <a:endParaRPr lang="en-AU" altLang="it-IT" sz="3600" b="1" dirty="0">
              <a:solidFill>
                <a:schemeClr val="tx1"/>
              </a:solidFill>
            </a:endParaRPr>
          </a:p>
        </p:txBody>
      </p:sp>
      <p:pic>
        <p:nvPicPr>
          <p:cNvPr id="89091" name="Picture 3">
            <a:extLst>
              <a:ext uri="{FF2B5EF4-FFF2-40B4-BE49-F238E27FC236}">
                <a16:creationId xmlns:a16="http://schemas.microsoft.com/office/drawing/2014/main" xmlns="" id="{327ED732-7050-48F9-AAD5-030D7C9DD9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268413"/>
            <a:ext cx="5472112"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2" name="Text Box 4">
            <a:extLst>
              <a:ext uri="{FF2B5EF4-FFF2-40B4-BE49-F238E27FC236}">
                <a16:creationId xmlns:a16="http://schemas.microsoft.com/office/drawing/2014/main" xmlns="" id="{FB049312-119E-4F02-B714-37C4DB54B742}"/>
              </a:ext>
            </a:extLst>
          </p:cNvPr>
          <p:cNvSpPr txBox="1">
            <a:spLocks noChangeArrowheads="1"/>
          </p:cNvSpPr>
          <p:nvPr/>
        </p:nvSpPr>
        <p:spPr bwMode="auto">
          <a:xfrm>
            <a:off x="323850" y="5589588"/>
            <a:ext cx="83883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800" dirty="0">
                <a:solidFill>
                  <a:srgbClr val="FF0000"/>
                </a:solidFill>
              </a:rPr>
              <a:t>„Ziemia, jakkolwiek wielką nie byłaby bryłą, niczym jest w porównaniu z resztą</a:t>
            </a:r>
          </a:p>
          <a:p>
            <a:pPr eaLnBrk="1" hangingPunct="1"/>
            <a:r>
              <a:rPr lang="pl-PL" altLang="it-IT" sz="1800" dirty="0">
                <a:solidFill>
                  <a:srgbClr val="FF0000"/>
                </a:solidFill>
              </a:rPr>
              <a:t>Wszechświata, którego granic nie znamy, a być może w ogóle znać nie możemy”</a:t>
            </a:r>
          </a:p>
          <a:p>
            <a:pPr eaLnBrk="1" hangingPunct="1"/>
            <a:endParaRPr lang="pl-PL" altLang="it-IT" sz="1800" dirty="0">
              <a:solidFill>
                <a:srgbClr val="FF0000"/>
              </a:solidFill>
            </a:endParaRPr>
          </a:p>
          <a:p>
            <a:pPr eaLnBrk="1" hangingPunct="1"/>
            <a:r>
              <a:rPr lang="pl-PL" altLang="it-IT" sz="1800" dirty="0">
                <a:solidFill>
                  <a:schemeClr val="tx1"/>
                </a:solidFill>
              </a:rPr>
              <a:t>Mikołaj Kopernik, </a:t>
            </a:r>
            <a:r>
              <a:rPr lang="pl-PL" altLang="it-IT" sz="1800" i="1" dirty="0">
                <a:solidFill>
                  <a:schemeClr val="tx1"/>
                </a:solidFill>
              </a:rPr>
              <a:t>O obrotach ciał niebieskich   </a:t>
            </a:r>
            <a:r>
              <a:rPr lang="pl-PL" altLang="it-IT" i="1" dirty="0">
                <a:solidFill>
                  <a:schemeClr val="tx1"/>
                </a:solidFill>
              </a:rPr>
              <a:t>{</a:t>
            </a:r>
            <a:r>
              <a:rPr lang="pl-PL" altLang="it-IT" sz="1800" i="1" dirty="0">
                <a:solidFill>
                  <a:schemeClr val="tx1"/>
                </a:solidFill>
              </a:rPr>
              <a:t>tytuł i cytat nieco zmienione [GK]}</a:t>
            </a:r>
            <a:endParaRPr lang="en-AU" altLang="it-IT" sz="1800" dirty="0">
              <a:solidFill>
                <a:schemeClr val="tx1"/>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4"/>
          <p:cNvSpPr txBox="1">
            <a:spLocks noChangeArrowheads="1"/>
          </p:cNvSpPr>
          <p:nvPr/>
        </p:nvSpPr>
        <p:spPr bwMode="auto">
          <a:xfrm>
            <a:off x="1619249" y="765176"/>
            <a:ext cx="640873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pl-PL" altLang="pl-PL" sz="5400">
                <a:solidFill>
                  <a:srgbClr val="00FF00"/>
                </a:solidFill>
              </a:rPr>
              <a:t>Dziękujemy za uwagę </a:t>
            </a:r>
            <a:endParaRPr lang="pl-PL" altLang="pl-PL" sz="2400">
              <a:solidFill>
                <a:srgbClr val="FFFF00"/>
              </a:solidFill>
            </a:endParaRPr>
          </a:p>
          <a:p>
            <a:pPr algn="ctr" eaLnBrk="1" hangingPunct="1">
              <a:spcBef>
                <a:spcPct val="50000"/>
              </a:spcBef>
              <a:buFontTx/>
              <a:buNone/>
            </a:pPr>
            <a:r>
              <a:rPr lang="pl-PL" altLang="pl-PL" sz="3600">
                <a:solidFill>
                  <a:srgbClr val="FFFF00"/>
                </a:solidFill>
              </a:rPr>
              <a:t>i zapraszamy na kolejne wykłady z pokazami!!!</a:t>
            </a:r>
          </a:p>
        </p:txBody>
      </p:sp>
      <p:sp>
        <p:nvSpPr>
          <p:cNvPr id="36867" name="AutoShape 6" descr="Z"/>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pl-PL" altLang="pl-PL" sz="1800">
              <a:solidFill>
                <a:srgbClr val="FFFFFF"/>
              </a:solidFill>
            </a:endParaRPr>
          </a:p>
        </p:txBody>
      </p:sp>
      <p:pic>
        <p:nvPicPr>
          <p:cNvPr id="36868" name="Picture 8" descr="ANd9GcSnsCMelRc_-2sl4jIK2UJ9BFQifQjK_WmUk6Fky38zWf-un-K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6" y="3860800"/>
            <a:ext cx="2124075" cy="215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7465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1" y="1"/>
            <a:ext cx="6896100" cy="1043940"/>
          </a:xfrm>
        </p:spPr>
        <p:txBody>
          <a:bodyPr/>
          <a:lstStyle/>
          <a:p>
            <a:r>
              <a:rPr lang="pl-PL" b="1" dirty="0"/>
              <a:t>Czym jest planeta?</a:t>
            </a:r>
          </a:p>
        </p:txBody>
      </p:sp>
      <p:sp>
        <p:nvSpPr>
          <p:cNvPr id="3" name="Symbol zastępczy zawartości 2"/>
          <p:cNvSpPr>
            <a:spLocks noGrp="1"/>
          </p:cNvSpPr>
          <p:nvPr>
            <p:ph idx="1"/>
          </p:nvPr>
        </p:nvSpPr>
        <p:spPr>
          <a:xfrm>
            <a:off x="4460969" y="1781754"/>
            <a:ext cx="4154311" cy="4525963"/>
          </a:xfrm>
        </p:spPr>
        <p:txBody>
          <a:bodyPr/>
          <a:lstStyle/>
          <a:p>
            <a:pPr marL="0" indent="0">
              <a:buNone/>
            </a:pPr>
            <a:r>
              <a:rPr lang="pl-PL" b="1" dirty="0"/>
              <a:t>Planeta</a:t>
            </a:r>
            <a:r>
              <a:rPr lang="pl-PL" dirty="0"/>
              <a:t> to ciało niebieskie krążące wokół gwiazdy, mające kształt kulisty i takie, które oczyściło swoją orbitę z innych zanieczyszczeń.</a:t>
            </a:r>
          </a:p>
        </p:txBody>
      </p:sp>
      <p:pic>
        <p:nvPicPr>
          <p:cNvPr id="6" name="Obraz 5">
            <a:extLst>
              <a:ext uri="{FF2B5EF4-FFF2-40B4-BE49-F238E27FC236}">
                <a16:creationId xmlns:a16="http://schemas.microsoft.com/office/drawing/2014/main" xmlns="" id="{C71B937D-728B-A983-599D-022896F25278}"/>
              </a:ext>
            </a:extLst>
          </p:cNvPr>
          <p:cNvPicPr>
            <a:picLocks noChangeAspect="1"/>
          </p:cNvPicPr>
          <p:nvPr/>
        </p:nvPicPr>
        <p:blipFill>
          <a:blip r:embed="rId2"/>
          <a:stretch>
            <a:fillRect/>
          </a:stretch>
        </p:blipFill>
        <p:spPr>
          <a:xfrm>
            <a:off x="943475" y="4051477"/>
            <a:ext cx="2479573" cy="2256240"/>
          </a:xfrm>
          <a:prstGeom prst="rect">
            <a:avLst/>
          </a:prstGeom>
        </p:spPr>
      </p:pic>
      <p:pic>
        <p:nvPicPr>
          <p:cNvPr id="7" name="Obraz 6">
            <a:extLst>
              <a:ext uri="{FF2B5EF4-FFF2-40B4-BE49-F238E27FC236}">
                <a16:creationId xmlns:a16="http://schemas.microsoft.com/office/drawing/2014/main" xmlns="" id="{BE575A88-EF14-7EB9-A6AD-56427FD96CB3}"/>
              </a:ext>
            </a:extLst>
          </p:cNvPr>
          <p:cNvPicPr>
            <a:picLocks noChangeAspect="1"/>
          </p:cNvPicPr>
          <p:nvPr/>
        </p:nvPicPr>
        <p:blipFill>
          <a:blip r:embed="rId3"/>
          <a:stretch>
            <a:fillRect/>
          </a:stretch>
        </p:blipFill>
        <p:spPr>
          <a:xfrm>
            <a:off x="943475" y="1329583"/>
            <a:ext cx="2479573" cy="2514118"/>
          </a:xfrm>
          <a:prstGeom prst="rect">
            <a:avLst/>
          </a:prstGeom>
        </p:spPr>
      </p:pic>
    </p:spTree>
    <p:extLst>
      <p:ext uri="{BB962C8B-B14F-4D97-AF65-F5344CB8AC3E}">
        <p14:creationId xmlns:p14="http://schemas.microsoft.com/office/powerpoint/2010/main" val="1833586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4">
            <a:extLst>
              <a:ext uri="{FF2B5EF4-FFF2-40B4-BE49-F238E27FC236}">
                <a16:creationId xmlns:a16="http://schemas.microsoft.com/office/drawing/2014/main" xmlns="" id="{96D532DD-8B24-7580-0C8A-E427B5163D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6725"/>
            <a:ext cx="9109075"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CasellaDiTesto 1">
            <a:extLst>
              <a:ext uri="{FF2B5EF4-FFF2-40B4-BE49-F238E27FC236}">
                <a16:creationId xmlns:a16="http://schemas.microsoft.com/office/drawing/2014/main" xmlns="" id="{0308D685-A0C7-E0B4-8426-2FACA85486C5}"/>
              </a:ext>
            </a:extLst>
          </p:cNvPr>
          <p:cNvSpPr txBox="1">
            <a:spLocks noChangeArrowheads="1"/>
          </p:cNvSpPr>
          <p:nvPr/>
        </p:nvSpPr>
        <p:spPr bwMode="auto">
          <a:xfrm flipH="1">
            <a:off x="684213" y="188913"/>
            <a:ext cx="80454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000" dirty="0">
                <a:solidFill>
                  <a:srgbClr val="FFFF00"/>
                </a:solidFill>
              </a:rPr>
              <a:t>Nicolao Copernico</a:t>
            </a:r>
            <a:r>
              <a:rPr lang="pl-PL" altLang="it-IT" sz="4000" dirty="0">
                <a:solidFill>
                  <a:srgbClr val="FFFF00"/>
                </a:solidFill>
              </a:rPr>
              <a:t>:</a:t>
            </a:r>
            <a:endParaRPr lang="it-IT" altLang="it-IT" sz="4000" dirty="0">
              <a:solidFill>
                <a:srgbClr val="FFFF00"/>
              </a:solidFill>
            </a:endParaRPr>
          </a:p>
          <a:p>
            <a:pPr>
              <a:spcBef>
                <a:spcPct val="0"/>
              </a:spcBef>
              <a:buFontTx/>
              <a:buNone/>
            </a:pPr>
            <a:r>
              <a:rPr lang="pl-PL" altLang="it-IT" sz="4000" dirty="0">
                <a:solidFill>
                  <a:srgbClr val="FFFF00"/>
                </a:solidFill>
              </a:rPr>
              <a:t>"</a:t>
            </a:r>
            <a:r>
              <a:rPr lang="pl-PL" altLang="it-IT" sz="4000" dirty="0" err="1">
                <a:solidFill>
                  <a:srgbClr val="FFFF00"/>
                </a:solidFill>
              </a:rPr>
              <a:t>Che</a:t>
            </a:r>
            <a:r>
              <a:rPr lang="pl-PL" altLang="it-IT" sz="4000" dirty="0">
                <a:solidFill>
                  <a:srgbClr val="FFFF00"/>
                </a:solidFill>
              </a:rPr>
              <a:t> cosa </a:t>
            </a:r>
            <a:r>
              <a:rPr lang="it-IT" altLang="it-IT" sz="4000" dirty="0">
                <a:solidFill>
                  <a:srgbClr val="FFFF00"/>
                </a:solidFill>
              </a:rPr>
              <a:t>è più bello del cielo</a:t>
            </a:r>
            <a:r>
              <a:rPr lang="pl-PL" altLang="it-IT" sz="4000" dirty="0">
                <a:solidFill>
                  <a:srgbClr val="FFFF00"/>
                </a:solidFill>
              </a:rPr>
              <a:t>?"</a:t>
            </a:r>
            <a:endParaRPr lang="it-IT" altLang="it-IT" sz="3600" dirty="0">
              <a:solidFill>
                <a:srgbClr val="FFFF00"/>
              </a:solidFill>
            </a:endParaRPr>
          </a:p>
        </p:txBody>
      </p:sp>
      <p:sp>
        <p:nvSpPr>
          <p:cNvPr id="4100" name="Text Box 6">
            <a:extLst>
              <a:ext uri="{FF2B5EF4-FFF2-40B4-BE49-F238E27FC236}">
                <a16:creationId xmlns:a16="http://schemas.microsoft.com/office/drawing/2014/main" xmlns="" id="{744D6F57-C2B2-0005-28D7-D72AF1D94F06}"/>
              </a:ext>
            </a:extLst>
          </p:cNvPr>
          <p:cNvSpPr txBox="1">
            <a:spLocks noChangeArrowheads="1"/>
          </p:cNvSpPr>
          <p:nvPr/>
        </p:nvSpPr>
        <p:spPr bwMode="auto">
          <a:xfrm>
            <a:off x="4162425" y="6165850"/>
            <a:ext cx="4946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FFFF"/>
                </a:solidFill>
              </a:rPr>
              <a:t>„Nebulosa” di Barnard (costellazione di Orione)</a:t>
            </a:r>
          </a:p>
        </p:txBody>
      </p:sp>
    </p:spTree>
    <p:extLst>
      <p:ext uri="{BB962C8B-B14F-4D97-AF65-F5344CB8AC3E}">
        <p14:creationId xmlns:p14="http://schemas.microsoft.com/office/powerpoint/2010/main" val="4193955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33879" y="274639"/>
            <a:ext cx="8673055" cy="1143000"/>
          </a:xfrm>
        </p:spPr>
        <p:txBody>
          <a:bodyPr/>
          <a:lstStyle/>
          <a:p>
            <a:r>
              <a:rPr lang="pl-PL" b="1" dirty="0"/>
              <a:t>Jaką planetę odkrył Kopernik?</a:t>
            </a:r>
          </a:p>
        </p:txBody>
      </p:sp>
      <p:sp>
        <p:nvSpPr>
          <p:cNvPr id="3" name="Symbol zastępczy zawartości 2"/>
          <p:cNvSpPr>
            <a:spLocks noGrp="1"/>
          </p:cNvSpPr>
          <p:nvPr>
            <p:ph idx="1"/>
          </p:nvPr>
        </p:nvSpPr>
        <p:spPr>
          <a:xfrm>
            <a:off x="6175021" y="4019247"/>
            <a:ext cx="2968979" cy="2754087"/>
          </a:xfrm>
        </p:spPr>
        <p:txBody>
          <a:bodyPr/>
          <a:lstStyle/>
          <a:p>
            <a:pPr marL="0" indent="0">
              <a:buNone/>
            </a:pPr>
            <a:r>
              <a:rPr lang="pl-PL" dirty="0"/>
              <a:t>1473-1543</a:t>
            </a:r>
          </a:p>
          <a:p>
            <a:r>
              <a:rPr lang="pl-PL" dirty="0"/>
              <a:t>Uran 1781</a:t>
            </a:r>
          </a:p>
          <a:p>
            <a:r>
              <a:rPr lang="pl-PL" dirty="0"/>
              <a:t>Neptun 1846</a:t>
            </a:r>
          </a:p>
          <a:p>
            <a:r>
              <a:rPr lang="pl-PL" dirty="0"/>
              <a:t>Pluton (1930-2006)</a:t>
            </a:r>
          </a:p>
        </p:txBody>
      </p:sp>
      <p:pic>
        <p:nvPicPr>
          <p:cNvPr id="6" name="Obraz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880" y="1600202"/>
            <a:ext cx="5447619" cy="4838095"/>
          </a:xfrm>
          <a:prstGeom prst="rect">
            <a:avLst/>
          </a:prstGeom>
        </p:spPr>
      </p:pic>
      <p:pic>
        <p:nvPicPr>
          <p:cNvPr id="7" name="Obraz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3179" y="1600202"/>
            <a:ext cx="2286000" cy="2238375"/>
          </a:xfrm>
          <a:prstGeom prst="rect">
            <a:avLst/>
          </a:prstGeom>
        </p:spPr>
      </p:pic>
    </p:spTree>
    <p:extLst>
      <p:ext uri="{BB962C8B-B14F-4D97-AF65-F5344CB8AC3E}">
        <p14:creationId xmlns:p14="http://schemas.microsoft.com/office/powerpoint/2010/main" val="39883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1942</TotalTime>
  <Words>2303</Words>
  <Application>Microsoft Office PowerPoint</Application>
  <PresentationFormat>Pokaz na ekranie (4:3)</PresentationFormat>
  <Paragraphs>266</Paragraphs>
  <Slides>68</Slides>
  <Notes>15</Notes>
  <HiddenSlides>1</HiddenSlides>
  <MMClips>1</MMClips>
  <ScaleCrop>false</ScaleCrop>
  <HeadingPairs>
    <vt:vector size="6" baseType="variant">
      <vt:variant>
        <vt:lpstr>Używane czcionki</vt:lpstr>
      </vt:variant>
      <vt:variant>
        <vt:i4>8</vt:i4>
      </vt:variant>
      <vt:variant>
        <vt:lpstr>Motyw</vt:lpstr>
      </vt:variant>
      <vt:variant>
        <vt:i4>5</vt:i4>
      </vt:variant>
      <vt:variant>
        <vt:lpstr>Tytuły slajdów</vt:lpstr>
      </vt:variant>
      <vt:variant>
        <vt:i4>68</vt:i4>
      </vt:variant>
    </vt:vector>
  </HeadingPairs>
  <TitlesOfParts>
    <vt:vector size="81" baseType="lpstr">
      <vt:lpstr>-apple-system</vt:lpstr>
      <vt:lpstr>Arial</vt:lpstr>
      <vt:lpstr>Arial</vt:lpstr>
      <vt:lpstr>Calibri</vt:lpstr>
      <vt:lpstr>Calibri Light</vt:lpstr>
      <vt:lpstr>Google Sans</vt:lpstr>
      <vt:lpstr>Lora</vt:lpstr>
      <vt:lpstr>Verdana</vt:lpstr>
      <vt:lpstr>Motyw pakietu Office</vt:lpstr>
      <vt:lpstr>3_Motyw pakietu Office</vt:lpstr>
      <vt:lpstr>1_Projekt domyślny</vt:lpstr>
      <vt:lpstr>2_Projekt domyślny</vt:lpstr>
      <vt:lpstr>1_Motyw pakietu Office</vt:lpstr>
      <vt:lpstr>Prezentacja programu PowerPoint</vt:lpstr>
      <vt:lpstr>Kosmiczne osiągnięcia ludzkości</vt:lpstr>
      <vt:lpstr>Prezentacja programu PowerPoint</vt:lpstr>
      <vt:lpstr>Ziemia widziana z „okolic” Saturna  (ok. 6 miliardów kilometrów)</vt:lpstr>
      <vt:lpstr>Prezentacja programu PowerPoint</vt:lpstr>
      <vt:lpstr>Czym jest gwiazda?</vt:lpstr>
      <vt:lpstr>Czym jest planeta?</vt:lpstr>
      <vt:lpstr>Prezentacja programu PowerPoint</vt:lpstr>
      <vt:lpstr>Jaką planetę odkrył Kopernik?</vt:lpstr>
      <vt:lpstr>Planety, czyli błądzące gwiazdy
</vt:lpstr>
      <vt:lpstr>Czy widziałeś już planetę?</vt:lpstr>
      <vt:lpstr>Co zrobił Kopernik?</vt:lpstr>
      <vt:lpstr>The principle of relativity</vt:lpstr>
      <vt:lpstr>Ziemia to jedna z planet (!)</vt:lpstr>
      <vt:lpstr>Copernicus system: planets move around Sun</vt:lpstr>
      <vt:lpstr>Uzasadnienie trojakiego ruchu Ziemi</vt:lpstr>
      <vt:lpstr>I due sistemi più grandi
</vt:lpstr>
      <vt:lpstr>Uzasadnienie trojakiego ruchu Ziemi</vt:lpstr>
      <vt:lpstr>De revolutionibus</vt:lpstr>
      <vt:lpstr>Układ Słoneczny: 8 planet i nieco więcej</vt:lpstr>
      <vt:lpstr>Czym jest planeta?</vt:lpstr>
      <vt:lpstr>Prezentacja programu PowerPoint</vt:lpstr>
      <vt:lpstr>Aleksander Wolszczan  (+D.Frail,1992)</vt:lpstr>
      <vt:lpstr>Prezentacja programu PowerPoint</vt:lpstr>
      <vt:lpstr>Prezentacja programu PowerPoint</vt:lpstr>
      <vt:lpstr>Odkrycie planety wokół gwiazdy podobnej do Słońca - 1995</vt:lpstr>
      <vt:lpstr>Planety pozasłoneczne</vt:lpstr>
      <vt:lpstr>Prezentacja programu PowerPoint</vt:lpstr>
      <vt:lpstr>Główne metody poszukiwania</vt:lpstr>
      <vt:lpstr>Efekt Dopplera, inne światy…</vt:lpstr>
      <vt:lpstr>Tranzyty</vt:lpstr>
      <vt:lpstr> Mikrosoczewkowanie grawitacyjne</vt:lpstr>
      <vt:lpstr>Egzoplanety w naszej galaktyce  – stan na dzień dzisiejszy </vt:lpstr>
      <vt:lpstr>Nie tylko Droga Mleczna…</vt:lpstr>
      <vt:lpstr>Czym jest życie?</vt:lpstr>
      <vt:lpstr>Woda  – życiodajna substancja</vt:lpstr>
      <vt:lpstr>Strefa życia wokół gwiazdy (ekostrefa, strefa Złotowłosej)</vt:lpstr>
      <vt:lpstr>Porównanie wielkości stref życia wokół gwiazd o różnych rozmiarach</vt:lpstr>
      <vt:lpstr>Strefa życia wokół gwiazdy </vt:lpstr>
      <vt:lpstr>Strefa życia wokół gwiazdy </vt:lpstr>
      <vt:lpstr>Strefa życia wokół gwiazdy </vt:lpstr>
      <vt:lpstr>Prezentacja programu PowerPoint</vt:lpstr>
      <vt:lpstr>08/06/2018 Życie na Marsie?</vt:lpstr>
      <vt:lpstr>Prezentacja programu PowerPoint</vt:lpstr>
      <vt:lpstr>Prezentacja programu PowerPoint</vt:lpstr>
      <vt:lpstr>Prezentacja programu PowerPoint</vt:lpstr>
      <vt:lpstr>Nie tylko odległość  od gwiazdy ma znaczenie dla życia… Atmosfera i ”pozytywny„ efekt cieplarniany </vt:lpstr>
      <vt:lpstr>Nie tylko odległość  od gwiazdy ma znaczenie dla życia… Pole magnetyczne planety </vt:lpstr>
      <vt:lpstr>Życie przychodzi z gwiazd </vt:lpstr>
      <vt:lpstr>Prezentacja programu PowerPoint</vt:lpstr>
      <vt:lpstr>związki węgla + woda + światło = życie </vt:lpstr>
      <vt:lpstr>Projekt SETI (Search for Extraterrestrial Intelligence) </vt:lpstr>
      <vt:lpstr>Prezentacja programu PowerPoint</vt:lpstr>
      <vt:lpstr>Prezentacja programu PowerPoint</vt:lpstr>
      <vt:lpstr>Ile jest tych galaktyk?</vt:lpstr>
      <vt:lpstr>Wiki: „Fingers of God”  (=Galaxy filaments)</vt:lpstr>
      <vt:lpstr>Porządek sfer niebieskich</vt:lpstr>
      <vt:lpstr>Wiadomości z Ziemi</vt:lpstr>
      <vt:lpstr>Wirtualna podróż po Marsie</vt:lpstr>
      <vt:lpstr>Mars w tatuażach</vt:lpstr>
      <vt:lpstr>Marsjańskie tornado</vt:lpstr>
      <vt:lpstr>Jaka to planeta?</vt:lpstr>
      <vt:lpstr>Ziemia – jaka to wyspa?</vt:lpstr>
      <vt:lpstr>JWST – portrety galaktyk</vt:lpstr>
      <vt:lpstr>Prezentacja programu PowerPoint</vt:lpstr>
      <vt:lpstr>Zamiast podsumowania: kosmici są wśród nas…</vt:lpstr>
      <vt:lpstr>Granice Wszechświata?</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Kpcen Toruń</dc:creator>
  <cp:lastModifiedBy>Kpcen Toruń</cp:lastModifiedBy>
  <cp:revision>193</cp:revision>
  <dcterms:created xsi:type="dcterms:W3CDTF">2023-02-02T08:20:57Z</dcterms:created>
  <dcterms:modified xsi:type="dcterms:W3CDTF">2024-02-09T09:35:14Z</dcterms:modified>
</cp:coreProperties>
</file>