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1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5" roundtripDataSignature="AMtx7mj34vHXh4O2nB2bOEnQi1VWxOOT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customschemas.google.com/relationships/presentationmetadata" Target="meta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l-P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l-P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4" name="Google Shape;24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-utrata 4% wody w organizmie prowadzi do odwodnienia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-utrata 15% do śmierci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nie przeżyjemy bez wody przez trzy dni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FF0000"/>
                </a:solidFill>
              </a:rPr>
              <a:t>- przepływ prądu przez zasoloną wodę (dobry rozpuszczalnik)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FF0000"/>
                </a:solidFill>
              </a:rPr>
              <a:t>- polarność wody (zakrzewienie strumienia wody za pomocą naładowanej laski lub most wodny)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FF0000"/>
                </a:solidFill>
              </a:rPr>
              <a:t>- termometr miłości (rozszerzalność cieplna cieczy) </a:t>
            </a:r>
            <a:endParaRPr/>
          </a:p>
        </p:txBody>
      </p:sp>
      <p:sp>
        <p:nvSpPr>
          <p:cNvPr id="370" name="Google Shape;37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Za zimno – eksperymenty z ciekłym azotem</a:t>
            </a:r>
            <a:endParaRPr/>
          </a:p>
        </p:txBody>
      </p:sp>
      <p:sp>
        <p:nvSpPr>
          <p:cNvPr id="412" name="Google Shape;41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Habitable Zones Compared to the Size of the Hosting Star</a:t>
            </a:r>
            <a:r>
              <a:rPr b="1" i="0"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 </a:t>
            </a:r>
            <a:r>
              <a:rPr i="1"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Audience: 4</a:t>
            </a:r>
            <a:r>
              <a:rPr baseline="30000" i="1"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i="1"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Grade and older.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slide explains and illustrates what the "habitable zone" is, and how it would change if the size of the hosting star is dramatically different.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User's note:</a:t>
            </a:r>
            <a:r>
              <a:rPr lang="pl-P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Scale of Sun and planets are greatly exaggerated. Depending on its size, a star can be "whiter" or "redder" - as it was approximately reflected in this slide. However, the exact color of each of the three sizes of star in these slides is not accurate; the focus of these slides is to teach about the "Habitable Zone" as the size of the hosting star changes.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Click 1: The Sun moves out and is replaced by a star half the size of the Sun; habitable zone scales accordingly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Click 2: The small star moves out and is replaced by a star twice the size of the Sun; habitable zone scales accordingly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" name="Google Shape;46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7" name="Google Shape;47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obecność ciśnienia atmosferycznego (półkule Magdeburskie – siłowanie dwóch uczniów)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zbyt niskie ciśnienie (woda wyparuje)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jeżeli mało wody to zamieni się w lód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zbyt wysokie ciśnienie (implozja puszki)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zbyt wysokie ciśnienie (stan nadkrytyczny?)</a:t>
            </a:r>
            <a:endParaRPr/>
          </a:p>
        </p:txBody>
      </p:sp>
      <p:sp>
        <p:nvSpPr>
          <p:cNvPr id="478" name="Google Shape;478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zakrzywiane cząstek naładowanych w polu magnetycznym (rura Thomsona, plamka oscyloskopu)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pomiar pola magnetycznego Ziemi (smartfon), aplikacja AR,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osłona magnetyczna z mu-metal?</a:t>
            </a:r>
            <a:endParaRPr/>
          </a:p>
        </p:txBody>
      </p:sp>
      <p:sp>
        <p:nvSpPr>
          <p:cNvPr id="500" name="Google Shape;500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u="none" strike="noStrike">
                <a:solidFill>
                  <a:srgbClr val="E8EAED"/>
                </a:solidFill>
                <a:latin typeface="Arial"/>
                <a:ea typeface="Arial"/>
                <a:cs typeface="Arial"/>
                <a:sym typeface="Arial"/>
              </a:rPr>
              <a:t>Obszar syntezy wodoru w hel przesuwa się coraz bardziej w kierunku krawędzi gwiazy, która powoli puchnie.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u="none" strike="noStrike">
                <a:solidFill>
                  <a:srgbClr val="E8EAED"/>
                </a:solidFill>
                <a:latin typeface="Arial"/>
                <a:ea typeface="Arial"/>
                <a:cs typeface="Arial"/>
                <a:sym typeface="Arial"/>
              </a:rPr>
              <a:t>Then, the core of helium contracts, supplying enough pressure to fuse two helium nuclei into carbon (obok wodoru najczęściej występujący w gwiazdach pierwiastek).</a:t>
            </a:r>
            <a:endParaRPr/>
          </a:p>
        </p:txBody>
      </p:sp>
      <p:sp>
        <p:nvSpPr>
          <p:cNvPr id="509" name="Google Shape;509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- efekt Dopplera dla dźwięku</a:t>
            </a:r>
            <a:endParaRPr/>
          </a:p>
        </p:txBody>
      </p:sp>
      <p:sp>
        <p:nvSpPr>
          <p:cNvPr id="315" name="Google Shape;31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/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18" name="Google Shape;18;p30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0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0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1"/>
          <p:cNvSpPr txBox="1"/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51"/>
          <p:cNvSpPr txBox="1"/>
          <p:nvPr>
            <p:ph idx="1" type="body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76" name="Google Shape;76;p51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1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1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5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2" name="Google Shape;82;p52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2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2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3"/>
          <p:cNvSpPr txBox="1"/>
          <p:nvPr>
            <p:ph type="title"/>
          </p:nvPr>
        </p:nvSpPr>
        <p:spPr>
          <a:xfrm rot="5400000">
            <a:off x="4732338" y="2171702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53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8" name="Google Shape;88;p53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53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53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4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4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4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5"/>
          <p:cNvSpPr txBox="1"/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" name="Google Shape;104;p35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35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5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6"/>
          <p:cNvSpPr txBox="1"/>
          <p:nvPr>
            <p:ph idx="1" type="body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36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6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6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7"/>
          <p:cNvSpPr txBox="1"/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6" name="Google Shape;116;p37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7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7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8"/>
          <p:cNvSpPr txBox="1"/>
          <p:nvPr>
            <p:ph idx="1" type="body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22" name="Google Shape;122;p38"/>
          <p:cNvSpPr txBox="1"/>
          <p:nvPr>
            <p:ph idx="2" type="body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23" name="Google Shape;123;p38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8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8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9"/>
          <p:cNvSpPr txBox="1"/>
          <p:nvPr>
            <p:ph idx="1" type="body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9" name="Google Shape;129;p3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30" name="Google Shape;130;p39"/>
          <p:cNvSpPr txBox="1"/>
          <p:nvPr>
            <p:ph idx="3" type="body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1" name="Google Shape;131;p39"/>
          <p:cNvSpPr txBox="1"/>
          <p:nvPr>
            <p:ph idx="4" type="body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32" name="Google Shape;132;p39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9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9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40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40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0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1"/>
          <p:cNvSpPr txBox="1"/>
          <p:nvPr>
            <p:ph idx="1" type="body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31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1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1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1"/>
          <p:cNvSpPr txBox="1"/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1"/>
          <p:cNvSpPr txBox="1"/>
          <p:nvPr>
            <p:ph idx="1" type="body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3" name="Google Shape;143;p41"/>
          <p:cNvSpPr txBox="1"/>
          <p:nvPr>
            <p:ph idx="2" type="body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4" name="Google Shape;144;p41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41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1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2"/>
          <p:cNvSpPr txBox="1"/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50" name="Google Shape;150;p42"/>
          <p:cNvSpPr txBox="1"/>
          <p:nvPr>
            <p:ph idx="1" type="body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51" name="Google Shape;151;p42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2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2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43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3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43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4"/>
          <p:cNvSpPr txBox="1"/>
          <p:nvPr>
            <p:ph type="title"/>
          </p:nvPr>
        </p:nvSpPr>
        <p:spPr>
          <a:xfrm rot="5400000">
            <a:off x="4732338" y="2171702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44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44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44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44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55"/>
          <p:cNvSpPr txBox="1"/>
          <p:nvPr>
            <p:ph idx="1" type="subTitle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None/>
              <a:defRPr sz="1351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75" name="Google Shape;175;p55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55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55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56"/>
          <p:cNvSpPr txBox="1"/>
          <p:nvPr>
            <p:ph idx="1" type="body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" name="Google Shape;181;p56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56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56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7"/>
          <p:cNvSpPr txBox="1"/>
          <p:nvPr>
            <p:ph type="title"/>
          </p:nvPr>
        </p:nvSpPr>
        <p:spPr>
          <a:xfrm>
            <a:off x="623888" y="1709741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57"/>
          <p:cNvSpPr txBox="1"/>
          <p:nvPr>
            <p:ph idx="1" type="body"/>
          </p:nvPr>
        </p:nvSpPr>
        <p:spPr>
          <a:xfrm>
            <a:off x="623888" y="4589465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1"/>
              <a:buNone/>
              <a:defRPr sz="1351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7" name="Google Shape;187;p57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57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57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58"/>
          <p:cNvSpPr txBox="1"/>
          <p:nvPr>
            <p:ph idx="1" type="body"/>
          </p:nvPr>
        </p:nvSpPr>
        <p:spPr>
          <a:xfrm>
            <a:off x="628650" y="1825624"/>
            <a:ext cx="38862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58"/>
          <p:cNvSpPr txBox="1"/>
          <p:nvPr>
            <p:ph idx="2" type="body"/>
          </p:nvPr>
        </p:nvSpPr>
        <p:spPr>
          <a:xfrm>
            <a:off x="4629150" y="1825624"/>
            <a:ext cx="38862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4" name="Google Shape;194;p58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58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58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9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9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None/>
              <a:defRPr b="1" sz="1351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00" name="Google Shape;200;p59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59"/>
          <p:cNvSpPr txBox="1"/>
          <p:nvPr>
            <p:ph idx="3" type="body"/>
          </p:nvPr>
        </p:nvSpPr>
        <p:spPr>
          <a:xfrm>
            <a:off x="4629152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None/>
              <a:defRPr b="1" sz="1351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02" name="Google Shape;202;p59"/>
          <p:cNvSpPr txBox="1"/>
          <p:nvPr>
            <p:ph idx="4" type="body"/>
          </p:nvPr>
        </p:nvSpPr>
        <p:spPr>
          <a:xfrm>
            <a:off x="4629152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" name="Google Shape;203;p59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9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59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60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60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60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/>
          <p:nvPr>
            <p:ph idx="1" type="body"/>
          </p:nvPr>
        </p:nvSpPr>
        <p:spPr>
          <a:xfrm>
            <a:off x="254000" y="176107"/>
            <a:ext cx="8514080" cy="274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13"/>
              </a:spcBef>
              <a:spcAft>
                <a:spcPts val="0"/>
              </a:spcAft>
              <a:buClr>
                <a:srgbClr val="7F7F7F"/>
              </a:buClr>
              <a:buSzPts val="1067"/>
              <a:buFont typeface="Arial"/>
              <a:buNone/>
              <a:defRPr sz="1067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333"/>
            </a:lvl2pPr>
            <a:lvl3pPr indent="-228600" lvl="2" marL="1371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333"/>
            </a:lvl3pPr>
            <a:lvl4pPr indent="-228600" lvl="3" marL="18288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333"/>
            </a:lvl4pPr>
            <a:lvl5pPr indent="-228600" lvl="4" marL="22860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333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9" name="Google Shape;29;p3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2"/>
          <p:cNvSpPr txBox="1"/>
          <p:nvPr>
            <p:ph idx="10" type="dt"/>
          </p:nvPr>
        </p:nvSpPr>
        <p:spPr>
          <a:xfrm>
            <a:off x="254000" y="6603800"/>
            <a:ext cx="1422400" cy="1642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2"/>
          <p:cNvSpPr txBox="1"/>
          <p:nvPr>
            <p:ph idx="11" type="ftr"/>
          </p:nvPr>
        </p:nvSpPr>
        <p:spPr>
          <a:xfrm>
            <a:off x="1676400" y="6603800"/>
            <a:ext cx="5775960" cy="1642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idx="12" type="sldNum"/>
          </p:nvPr>
        </p:nvSpPr>
        <p:spPr>
          <a:xfrm>
            <a:off x="6753070" y="6603800"/>
            <a:ext cx="1933731" cy="1642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33" name="Google Shape;33;p32"/>
          <p:cNvSpPr txBox="1"/>
          <p:nvPr/>
        </p:nvSpPr>
        <p:spPr>
          <a:xfrm>
            <a:off x="7351777" y="6534594"/>
            <a:ext cx="1691991" cy="2746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333">
                <a:solidFill>
                  <a:srgbClr val="3E556E"/>
                </a:solidFill>
                <a:latin typeface="Arial"/>
                <a:ea typeface="Arial"/>
                <a:cs typeface="Arial"/>
                <a:sym typeface="Arial"/>
              </a:rPr>
              <a:t>exoplanets.nasa.gov</a:t>
            </a:r>
            <a:endParaRPr b="1" sz="1333">
              <a:solidFill>
                <a:srgbClr val="3E556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61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61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61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62"/>
          <p:cNvSpPr txBox="1"/>
          <p:nvPr>
            <p:ph idx="1" type="body"/>
          </p:nvPr>
        </p:nvSpPr>
        <p:spPr>
          <a:xfrm>
            <a:off x="3887391" y="987427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218" name="Google Shape;218;p62"/>
          <p:cNvSpPr txBox="1"/>
          <p:nvPr>
            <p:ph idx="2" type="body"/>
          </p:nvPr>
        </p:nvSpPr>
        <p:spPr>
          <a:xfrm>
            <a:off x="629841" y="2057401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1"/>
              <a:buNone/>
              <a:defRPr sz="1051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9pPr>
          </a:lstStyle>
          <a:p/>
        </p:txBody>
      </p:sp>
      <p:sp>
        <p:nvSpPr>
          <p:cNvPr id="219" name="Google Shape;219;p62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62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62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63"/>
          <p:cNvSpPr/>
          <p:nvPr>
            <p:ph idx="2" type="pic"/>
          </p:nvPr>
        </p:nvSpPr>
        <p:spPr>
          <a:xfrm>
            <a:off x="3887391" y="987427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63"/>
          <p:cNvSpPr txBox="1"/>
          <p:nvPr>
            <p:ph idx="1" type="body"/>
          </p:nvPr>
        </p:nvSpPr>
        <p:spPr>
          <a:xfrm>
            <a:off x="629841" y="2057401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1"/>
              <a:buNone/>
              <a:defRPr sz="1051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1"/>
              <a:buNone/>
              <a:defRPr sz="751"/>
            </a:lvl9pPr>
          </a:lstStyle>
          <a:p/>
        </p:txBody>
      </p:sp>
      <p:sp>
        <p:nvSpPr>
          <p:cNvPr id="226" name="Google Shape;226;p63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63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63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6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64"/>
          <p:cNvSpPr txBox="1"/>
          <p:nvPr>
            <p:ph idx="1" type="body"/>
          </p:nvPr>
        </p:nvSpPr>
        <p:spPr>
          <a:xfrm rot="5400000">
            <a:off x="2396331" y="57943"/>
            <a:ext cx="4351339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64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64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64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5"/>
          <p:cNvSpPr txBox="1"/>
          <p:nvPr>
            <p:ph type="title"/>
          </p:nvPr>
        </p:nvSpPr>
        <p:spPr>
          <a:xfrm rot="5400000">
            <a:off x="2741216" y="2531666"/>
            <a:ext cx="5811839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65"/>
          <p:cNvSpPr txBox="1"/>
          <p:nvPr>
            <p:ph idx="1" type="body"/>
          </p:nvPr>
        </p:nvSpPr>
        <p:spPr>
          <a:xfrm rot="5400000">
            <a:off x="-273447" y="1110059"/>
            <a:ext cx="5811839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" name="Google Shape;238;p65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65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65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5"/>
          <p:cNvSpPr txBox="1"/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7" name="Google Shape;37;p45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5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5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6"/>
          <p:cNvSpPr txBox="1"/>
          <p:nvPr>
            <p:ph idx="1" type="body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3" name="Google Shape;43;p46"/>
          <p:cNvSpPr txBox="1"/>
          <p:nvPr>
            <p:ph idx="2" type="body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4" name="Google Shape;44;p46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6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6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7"/>
          <p:cNvSpPr txBox="1"/>
          <p:nvPr>
            <p:ph idx="1" type="body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0" name="Google Shape;50;p4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1" name="Google Shape;51;p47"/>
          <p:cNvSpPr txBox="1"/>
          <p:nvPr>
            <p:ph idx="3" type="body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2" name="Google Shape;52;p47"/>
          <p:cNvSpPr txBox="1"/>
          <p:nvPr>
            <p:ph idx="4" type="body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3" name="Google Shape;53;p47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7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7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8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8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8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9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9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9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0"/>
          <p:cNvSpPr txBox="1"/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0"/>
          <p:cNvSpPr txBox="1"/>
          <p:nvPr>
            <p:ph idx="1" type="body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68" name="Google Shape;68;p50"/>
          <p:cNvSpPr txBox="1"/>
          <p:nvPr>
            <p:ph idx="2" type="body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69" name="Google Shape;69;p50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0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0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BFC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9"/>
          <p:cNvSpPr txBox="1"/>
          <p:nvPr>
            <p:ph idx="1" type="body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9"/>
          <p:cNvSpPr txBox="1"/>
          <p:nvPr>
            <p:ph idx="10" type="dt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9"/>
          <p:cNvSpPr txBox="1"/>
          <p:nvPr>
            <p:ph idx="11" type="ftr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9"/>
          <p:cNvSpPr txBox="1"/>
          <p:nvPr>
            <p:ph idx="12" type="sldNum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33"/>
          <p:cNvSpPr txBox="1"/>
          <p:nvPr>
            <p:ph idx="1" type="body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33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33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33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8" name="Google Shape;168;p54"/>
          <p:cNvSpPr txBox="1"/>
          <p:nvPr>
            <p:ph idx="1" type="body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88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Font typeface="Arial"/>
              <a:buChar char="•"/>
              <a:defRPr b="0" i="0" sz="135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88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Font typeface="Arial"/>
              <a:buChar char="•"/>
              <a:defRPr b="0" i="0" sz="135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88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Font typeface="Arial"/>
              <a:buChar char="•"/>
              <a:defRPr b="0" i="0" sz="135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88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Font typeface="Arial"/>
              <a:buChar char="•"/>
              <a:defRPr b="0" i="0" sz="135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88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Font typeface="Arial"/>
              <a:buChar char="•"/>
              <a:defRPr b="0" i="0" sz="135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88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1"/>
              <a:buFont typeface="Arial"/>
              <a:buChar char="•"/>
              <a:defRPr b="0" i="0" sz="135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p54"/>
          <p:cNvSpPr txBox="1"/>
          <p:nvPr>
            <p:ph idx="10" type="dt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0" name="Google Shape;170;p54"/>
          <p:cNvSpPr txBox="1"/>
          <p:nvPr>
            <p:ph idx="11" type="ftr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1" name="Google Shape;171;p54"/>
          <p:cNvSpPr txBox="1"/>
          <p:nvPr>
            <p:ph idx="12" type="sldNum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2.png"/><Relationship Id="rId5" Type="http://schemas.openxmlformats.org/officeDocument/2006/relationships/image" Target="../media/image16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2.jpg"/><Relationship Id="rId4" Type="http://schemas.openxmlformats.org/officeDocument/2006/relationships/image" Target="../media/image35.jpg"/><Relationship Id="rId5" Type="http://schemas.openxmlformats.org/officeDocument/2006/relationships/image" Target="../media/image42.jpg"/><Relationship Id="rId6" Type="http://schemas.openxmlformats.org/officeDocument/2006/relationships/image" Target="../media/image37.jpg"/><Relationship Id="rId7" Type="http://schemas.openxmlformats.org/officeDocument/2006/relationships/image" Target="../media/image3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5.jpg"/><Relationship Id="rId4" Type="http://schemas.openxmlformats.org/officeDocument/2006/relationships/image" Target="../media/image39.jpg"/><Relationship Id="rId5" Type="http://schemas.openxmlformats.org/officeDocument/2006/relationships/image" Target="../media/image64.jp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9.png"/><Relationship Id="rId10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Relationship Id="rId5" Type="http://schemas.openxmlformats.org/officeDocument/2006/relationships/image" Target="../media/image52.png"/><Relationship Id="rId6" Type="http://schemas.openxmlformats.org/officeDocument/2006/relationships/image" Target="../media/image45.jpg"/><Relationship Id="rId7" Type="http://schemas.openxmlformats.org/officeDocument/2006/relationships/image" Target="../media/image36.jpg"/><Relationship Id="rId8" Type="http://schemas.openxmlformats.org/officeDocument/2006/relationships/image" Target="../media/image5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3.png"/><Relationship Id="rId4" Type="http://schemas.openxmlformats.org/officeDocument/2006/relationships/hyperlink" Target="https://www.youtube.com/watch?v=6-7OTW56C-w" TargetMode="External"/><Relationship Id="rId5" Type="http://schemas.openxmlformats.org/officeDocument/2006/relationships/image" Target="../media/image88.png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65.png"/><Relationship Id="rId10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6.png"/><Relationship Id="rId4" Type="http://schemas.openxmlformats.org/officeDocument/2006/relationships/image" Target="../media/image74.png"/><Relationship Id="rId9" Type="http://schemas.openxmlformats.org/officeDocument/2006/relationships/image" Target="../media/image59.png"/><Relationship Id="rId5" Type="http://schemas.openxmlformats.org/officeDocument/2006/relationships/image" Target="../media/image47.png"/><Relationship Id="rId6" Type="http://schemas.openxmlformats.org/officeDocument/2006/relationships/image" Target="../media/image57.png"/><Relationship Id="rId7" Type="http://schemas.openxmlformats.org/officeDocument/2006/relationships/image" Target="../media/image56.png"/><Relationship Id="rId8" Type="http://schemas.openxmlformats.org/officeDocument/2006/relationships/image" Target="../media/image5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2.jpg"/><Relationship Id="rId4" Type="http://schemas.openxmlformats.org/officeDocument/2006/relationships/image" Target="../media/image58.jpg"/><Relationship Id="rId5" Type="http://schemas.openxmlformats.org/officeDocument/2006/relationships/image" Target="../media/image8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7.jpg"/><Relationship Id="rId5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0.png"/><Relationship Id="rId4" Type="http://schemas.openxmlformats.org/officeDocument/2006/relationships/image" Target="../media/image73.jpg"/><Relationship Id="rId5" Type="http://schemas.openxmlformats.org/officeDocument/2006/relationships/image" Target="../media/image70.png"/><Relationship Id="rId6" Type="http://schemas.openxmlformats.org/officeDocument/2006/relationships/image" Target="../media/image6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9.png"/><Relationship Id="rId4" Type="http://schemas.openxmlformats.org/officeDocument/2006/relationships/image" Target="../media/image6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6.jpg"/><Relationship Id="rId4" Type="http://schemas.openxmlformats.org/officeDocument/2006/relationships/image" Target="../media/image78.png"/><Relationship Id="rId5" Type="http://schemas.openxmlformats.org/officeDocument/2006/relationships/image" Target="../media/image77.png"/><Relationship Id="rId6" Type="http://schemas.openxmlformats.org/officeDocument/2006/relationships/image" Target="../media/image4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5.jpg"/><Relationship Id="rId4" Type="http://schemas.openxmlformats.org/officeDocument/2006/relationships/image" Target="../media/image80.jpg"/><Relationship Id="rId5" Type="http://schemas.openxmlformats.org/officeDocument/2006/relationships/image" Target="../media/image8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19.gif"/><Relationship Id="rId5" Type="http://schemas.openxmlformats.org/officeDocument/2006/relationships/image" Target="../media/image18.gif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1.png"/><Relationship Id="rId4" Type="http://schemas.openxmlformats.org/officeDocument/2006/relationships/image" Target="../media/image5.gif"/><Relationship Id="rId5" Type="http://schemas.openxmlformats.org/officeDocument/2006/relationships/image" Target="../media/image15.jpg"/><Relationship Id="rId6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jpg"/><Relationship Id="rId4" Type="http://schemas.openxmlformats.org/officeDocument/2006/relationships/image" Target="../media/image22.gif"/><Relationship Id="rId5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gif"/><Relationship Id="rId4" Type="http://schemas.openxmlformats.org/officeDocument/2006/relationships/image" Target="../media/image27.png"/><Relationship Id="rId5" Type="http://schemas.openxmlformats.org/officeDocument/2006/relationships/image" Target="../media/image26.png"/><Relationship Id="rId6" Type="http://schemas.openxmlformats.org/officeDocument/2006/relationships/image" Target="../media/image28.jpg"/><Relationship Id="rId7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Relationship Id="rId4" Type="http://schemas.openxmlformats.org/officeDocument/2006/relationships/image" Target="../media/image34.png"/><Relationship Id="rId5" Type="http://schemas.openxmlformats.org/officeDocument/2006/relationships/image" Target="../media/image71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995F9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177" y="-15509"/>
            <a:ext cx="9150351" cy="6847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176" y="277097"/>
            <a:ext cx="9147175" cy="687613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"/>
          <p:cNvSpPr/>
          <p:nvPr/>
        </p:nvSpPr>
        <p:spPr>
          <a:xfrm>
            <a:off x="1695451" y="142875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"/>
          <p:cNvSpPr/>
          <p:nvPr/>
        </p:nvSpPr>
        <p:spPr>
          <a:xfrm>
            <a:off x="4763" y="4914134"/>
            <a:ext cx="9144000" cy="1590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2000"/>
              <a:buFont typeface="Arial"/>
              <a:buNone/>
            </a:pPr>
            <a:r>
              <a:rPr b="1" i="0" lang="pl-PL" sz="2000" u="none" cap="none" strike="noStrike">
                <a:solidFill>
                  <a:srgbClr val="FFFF66"/>
                </a:solidFill>
                <a:latin typeface="Arial"/>
                <a:ea typeface="Arial"/>
                <a:cs typeface="Arial"/>
                <a:sym typeface="Arial"/>
              </a:rPr>
              <a:t>Katedra Dydaktyki Fizyki i Pracowania Pokazów Fizycznych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FF66"/>
              </a:buClr>
              <a:buSzPts val="2000"/>
              <a:buFont typeface="Arial"/>
              <a:buNone/>
            </a:pPr>
            <a:r>
              <a:rPr b="1" i="0" lang="pl-PL" sz="2000" u="none" cap="none" strike="noStrike">
                <a:solidFill>
                  <a:srgbClr val="FFFF66"/>
                </a:solidFill>
                <a:latin typeface="Arial"/>
                <a:ea typeface="Arial"/>
                <a:cs typeface="Arial"/>
                <a:sym typeface="Arial"/>
              </a:rPr>
              <a:t>Instytut Fizyki, UMK Toruń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FF66"/>
              </a:buClr>
              <a:buSzPts val="2000"/>
              <a:buFont typeface="Arial"/>
              <a:buNone/>
            </a:pPr>
            <a:r>
              <a:rPr b="1" i="0" lang="pl-PL" sz="2000" u="none" cap="none" strike="noStrike">
                <a:solidFill>
                  <a:srgbClr val="FFFF66"/>
                </a:solidFill>
                <a:latin typeface="Arial"/>
                <a:ea typeface="Arial"/>
                <a:cs typeface="Arial"/>
                <a:sym typeface="Arial"/>
              </a:rPr>
              <a:t>02.2024 r.</a:t>
            </a:r>
            <a:endParaRPr b="1" i="0" sz="2400" u="none" cap="none" strike="noStrike">
              <a:solidFill>
                <a:srgbClr val="FFFF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000"/>
              <a:buFont typeface="Arial"/>
              <a:buNone/>
            </a:pPr>
            <a:r>
              <a:rPr b="1" i="0" lang="pl-PL" sz="2000" u="none" cap="none" strike="noStrik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Grzegorz Karwasz,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FFFF"/>
              </a:buClr>
              <a:buSzPts val="2000"/>
              <a:buFont typeface="Arial"/>
              <a:buNone/>
            </a:pPr>
            <a:r>
              <a:rPr b="1" i="0" lang="pl-PL" sz="2000" u="none" cap="none" strike="noStrik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Kamil Fedus, Mikołaj Karawacki, Andrzej Karbowski,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FFFF"/>
              </a:buClr>
              <a:buSzPts val="2000"/>
              <a:buFont typeface="Arial"/>
              <a:buNone/>
            </a:pPr>
            <a:r>
              <a:rPr b="1" i="0" lang="pl-PL" sz="2000" u="none" cap="none" strike="noStrik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Waldemar Krychowiak, Krzysztof Rochowicz</a:t>
            </a:r>
            <a:br>
              <a:rPr b="1" i="0" lang="pl-P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"/>
          <p:cNvSpPr/>
          <p:nvPr/>
        </p:nvSpPr>
        <p:spPr>
          <a:xfrm>
            <a:off x="2881777" y="3234721"/>
            <a:ext cx="820896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Verdana"/>
              <a:buNone/>
            </a:pPr>
            <a:r>
              <a:rPr b="1" i="0" lang="pl-PL" sz="4000" u="none" cap="none" strike="noStrik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Czy istnieje życie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Verdana"/>
              <a:buNone/>
            </a:pPr>
            <a:r>
              <a:rPr b="1" i="0" lang="pl-PL" sz="4000" u="none" cap="none" strike="noStrik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na innych planetach?</a:t>
            </a:r>
            <a:endParaRPr/>
          </a:p>
        </p:txBody>
      </p:sp>
      <p:pic>
        <p:nvPicPr>
          <p:cNvPr id="251" name="Google Shape;25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66396" y="277096"/>
            <a:ext cx="2197427" cy="2856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93353" y="277096"/>
            <a:ext cx="2197425" cy="2856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9441" y="277096"/>
            <a:ext cx="2197427" cy="285665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"/>
          <p:cNvSpPr txBox="1"/>
          <p:nvPr/>
        </p:nvSpPr>
        <p:spPr>
          <a:xfrm rot="-5400000">
            <a:off x="7093946" y="1714891"/>
            <a:ext cx="22705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Rys. Leonardo AI</a:t>
            </a:r>
            <a:endParaRPr/>
          </a:p>
        </p:txBody>
      </p:sp>
      <p:pic>
        <p:nvPicPr>
          <p:cNvPr id="255" name="Google Shape;255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7552" y="3267969"/>
            <a:ext cx="2534909" cy="1425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302822" y="4339138"/>
            <a:ext cx="389639" cy="35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02822" y="4336033"/>
            <a:ext cx="431492" cy="357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0"/>
          <p:cNvSpPr txBox="1"/>
          <p:nvPr>
            <p:ph type="title"/>
          </p:nvPr>
        </p:nvSpPr>
        <p:spPr>
          <a:xfrm>
            <a:off x="2980268" y="107333"/>
            <a:ext cx="6050843" cy="2014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 Mikrosoczewkowanie grawitacyjne</a:t>
            </a:r>
            <a:endParaRPr/>
          </a:p>
        </p:txBody>
      </p:sp>
      <p:pic>
        <p:nvPicPr>
          <p:cNvPr id="337" name="Google Shape;33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298" y="1600200"/>
            <a:ext cx="2544239" cy="1436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297" y="3130375"/>
            <a:ext cx="3619500" cy="341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2298" y="95163"/>
            <a:ext cx="2544239" cy="134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76007" y="2334509"/>
            <a:ext cx="4562475" cy="444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80269" y="1362664"/>
            <a:ext cx="1270785" cy="1674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17439" y="138896"/>
            <a:ext cx="11628075" cy="6597571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1"/>
          <p:cNvSpPr txBox="1"/>
          <p:nvPr/>
        </p:nvSpPr>
        <p:spPr>
          <a:xfrm>
            <a:off x="150469" y="555585"/>
            <a:ext cx="11111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masa</a:t>
            </a:r>
            <a:endParaRPr/>
          </a:p>
        </p:txBody>
      </p:sp>
      <p:sp>
        <p:nvSpPr>
          <p:cNvPr id="348" name="Google Shape;348;p11"/>
          <p:cNvSpPr txBox="1"/>
          <p:nvPr/>
        </p:nvSpPr>
        <p:spPr>
          <a:xfrm>
            <a:off x="6493397" y="5706319"/>
            <a:ext cx="26506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odległość (au)</a:t>
            </a:r>
            <a:endParaRPr/>
          </a:p>
        </p:txBody>
      </p:sp>
      <p:sp>
        <p:nvSpPr>
          <p:cNvPr id="349" name="Google Shape;349;p11"/>
          <p:cNvSpPr txBox="1"/>
          <p:nvPr/>
        </p:nvSpPr>
        <p:spPr>
          <a:xfrm>
            <a:off x="6713316" y="740251"/>
            <a:ext cx="28705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Statystyka odkryć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2"/>
          <p:cNvSpPr txBox="1"/>
          <p:nvPr>
            <p:ph type="title"/>
          </p:nvPr>
        </p:nvSpPr>
        <p:spPr>
          <a:xfrm>
            <a:off x="468313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>
                <a:solidFill>
                  <a:schemeClr val="accent2"/>
                </a:solidFill>
              </a:rPr>
              <a:t>Ile jest tych galaktyk?</a:t>
            </a:r>
            <a:endParaRPr sz="3200">
              <a:solidFill>
                <a:schemeClr val="accent2"/>
              </a:solidFill>
            </a:endParaRPr>
          </a:p>
        </p:txBody>
      </p:sp>
      <p:sp>
        <p:nvSpPr>
          <p:cNvPr id="355" name="Google Shape;355;p12"/>
          <p:cNvSpPr txBox="1"/>
          <p:nvPr/>
        </p:nvSpPr>
        <p:spPr>
          <a:xfrm>
            <a:off x="323850" y="5872163"/>
            <a:ext cx="9045233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Około 10 milardów w dostępnym nam Wszechświecie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Galaktyki od nas uciekają: im bardziej czerwone (pozornie) tym są dalsze.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Najbardziej czerwone (na tym zdjęciu), są oddalone od nas o 13 mld lat świetlnych!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6" name="Google Shape;35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4075" y="1052513"/>
            <a:ext cx="5111750" cy="4668837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2"/>
          <p:cNvSpPr txBox="1"/>
          <p:nvPr/>
        </p:nvSpPr>
        <p:spPr>
          <a:xfrm>
            <a:off x="2268538" y="5373688"/>
            <a:ext cx="4994275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NASA-HS201427a-HubbleUltraDeepField2014-20140603.jpg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3"/>
          <p:cNvSpPr txBox="1"/>
          <p:nvPr>
            <p:ph type="title"/>
          </p:nvPr>
        </p:nvSpPr>
        <p:spPr>
          <a:xfrm>
            <a:off x="4560709" y="2209481"/>
            <a:ext cx="4583291" cy="7851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000"/>
              <a:t>Czym jest życie?</a:t>
            </a:r>
            <a:endParaRPr/>
          </a:p>
        </p:txBody>
      </p:sp>
      <p:sp>
        <p:nvSpPr>
          <p:cNvPr id="363" name="Google Shape;363;p13"/>
          <p:cNvSpPr txBox="1"/>
          <p:nvPr>
            <p:ph idx="1" type="body"/>
          </p:nvPr>
        </p:nvSpPr>
        <p:spPr>
          <a:xfrm>
            <a:off x="4667757" y="2994661"/>
            <a:ext cx="4369195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pl-PL" sz="2800"/>
              <a:t>Życie</a:t>
            </a:r>
            <a:r>
              <a:rPr lang="pl-PL" sz="2800"/>
              <a:t> to stan odróżniający organizmy żywe od obiektów nieożywionych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l-PL" sz="2800"/>
              <a:t>i charakteryzujący się różnymi cechami, w tym wzrostem, metabolizmem, adaptacją, reakcją na bodźce i rozmnażaniem.</a:t>
            </a:r>
            <a:endParaRPr/>
          </a:p>
        </p:txBody>
      </p:sp>
      <p:pic>
        <p:nvPicPr>
          <p:cNvPr id="364" name="Google Shape;36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13" y="274639"/>
            <a:ext cx="4500999" cy="6126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84570" y="155221"/>
            <a:ext cx="1693151" cy="1975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950" y="155222"/>
            <a:ext cx="2633791" cy="1975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4"/>
          <p:cNvSpPr txBox="1"/>
          <p:nvPr>
            <p:ph type="title"/>
          </p:nvPr>
        </p:nvSpPr>
        <p:spPr>
          <a:xfrm>
            <a:off x="457200" y="-13219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200"/>
              <a:t>Woda </a:t>
            </a:r>
            <a:br>
              <a:rPr b="1" lang="pl-PL" sz="3200"/>
            </a:br>
            <a:r>
              <a:rPr b="1" lang="pl-PL" sz="3200"/>
              <a:t>– życiodajna substancja</a:t>
            </a:r>
            <a:endParaRPr/>
          </a:p>
        </p:txBody>
      </p:sp>
      <p:pic>
        <p:nvPicPr>
          <p:cNvPr id="373" name="Google Shape;37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43382" y="3279216"/>
            <a:ext cx="1570542" cy="132449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4"/>
          <p:cNvSpPr txBox="1"/>
          <p:nvPr/>
        </p:nvSpPr>
        <p:spPr>
          <a:xfrm>
            <a:off x="-268849" y="871605"/>
            <a:ext cx="993335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Poszukując w kosmosie życia podobnego do naszego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poszukujemy wody na innych planetach.</a:t>
            </a:r>
            <a:endParaRPr/>
          </a:p>
        </p:txBody>
      </p:sp>
      <p:cxnSp>
        <p:nvCxnSpPr>
          <p:cNvPr id="375" name="Google Shape;375;p14"/>
          <p:cNvCxnSpPr/>
          <p:nvPr/>
        </p:nvCxnSpPr>
        <p:spPr>
          <a:xfrm flipH="1" rot="10800000">
            <a:off x="5322024" y="3596591"/>
            <a:ext cx="688676" cy="64913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cxnSp>
        <p:nvCxnSpPr>
          <p:cNvPr id="376" name="Google Shape;376;p14"/>
          <p:cNvCxnSpPr/>
          <p:nvPr/>
        </p:nvCxnSpPr>
        <p:spPr>
          <a:xfrm>
            <a:off x="5322024" y="4339225"/>
            <a:ext cx="572339" cy="5320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sp>
        <p:nvSpPr>
          <p:cNvPr id="377" name="Google Shape;377;p14"/>
          <p:cNvSpPr txBox="1"/>
          <p:nvPr/>
        </p:nvSpPr>
        <p:spPr>
          <a:xfrm>
            <a:off x="2334240" y="6024276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8" name="Google Shape;378;p14"/>
          <p:cNvGrpSpPr/>
          <p:nvPr/>
        </p:nvGrpSpPr>
        <p:grpSpPr>
          <a:xfrm>
            <a:off x="6031523" y="4219744"/>
            <a:ext cx="2874639" cy="1868652"/>
            <a:chOff x="6031523" y="4219744"/>
            <a:chExt cx="2874639" cy="1868652"/>
          </a:xfrm>
        </p:grpSpPr>
        <p:sp>
          <p:nvSpPr>
            <p:cNvPr id="379" name="Google Shape;379;p14"/>
            <p:cNvSpPr txBox="1"/>
            <p:nvPr/>
          </p:nvSpPr>
          <p:spPr>
            <a:xfrm>
              <a:off x="6031523" y="4219744"/>
              <a:ext cx="215235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anomalna rozszerzalność</a:t>
              </a:r>
              <a:endParaRPr/>
            </a:p>
          </p:txBody>
        </p:sp>
        <p:pic>
          <p:nvPicPr>
            <p:cNvPr id="380" name="Google Shape;380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41515" y="4666793"/>
              <a:ext cx="2364647" cy="142160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1" name="Google Shape;381;p14"/>
          <p:cNvGrpSpPr/>
          <p:nvPr/>
        </p:nvGrpSpPr>
        <p:grpSpPr>
          <a:xfrm>
            <a:off x="6130171" y="3160301"/>
            <a:ext cx="2323538" cy="1002405"/>
            <a:chOff x="6130171" y="3160301"/>
            <a:chExt cx="2323538" cy="1002405"/>
          </a:xfrm>
        </p:grpSpPr>
        <p:sp>
          <p:nvSpPr>
            <p:cNvPr id="382" name="Google Shape;382;p14"/>
            <p:cNvSpPr txBox="1"/>
            <p:nvPr/>
          </p:nvSpPr>
          <p:spPr>
            <a:xfrm>
              <a:off x="6130171" y="3324369"/>
              <a:ext cx="215235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jest dobrym rozpuszczalnikiem</a:t>
              </a:r>
              <a:endParaRPr/>
            </a:p>
          </p:txBody>
        </p:sp>
        <p:pic>
          <p:nvPicPr>
            <p:cNvPr id="383" name="Google Shape;383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903101" y="3160301"/>
              <a:ext cx="550608" cy="100240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84" name="Google Shape;384;p14"/>
          <p:cNvCxnSpPr/>
          <p:nvPr/>
        </p:nvCxnSpPr>
        <p:spPr>
          <a:xfrm rot="10800000">
            <a:off x="4329505" y="2653547"/>
            <a:ext cx="0" cy="589792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grpSp>
        <p:nvGrpSpPr>
          <p:cNvPr id="385" name="Google Shape;385;p14"/>
          <p:cNvGrpSpPr/>
          <p:nvPr/>
        </p:nvGrpSpPr>
        <p:grpSpPr>
          <a:xfrm>
            <a:off x="3355412" y="1949672"/>
            <a:ext cx="2638324" cy="1104080"/>
            <a:chOff x="2957516" y="1935632"/>
            <a:chExt cx="2638324" cy="1104080"/>
          </a:xfrm>
        </p:grpSpPr>
        <p:pic>
          <p:nvPicPr>
            <p:cNvPr id="386" name="Google Shape;386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957516" y="1935632"/>
              <a:ext cx="485966" cy="11040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7" name="Google Shape;387;p14"/>
            <p:cNvSpPr txBox="1"/>
            <p:nvPr/>
          </p:nvSpPr>
          <p:spPr>
            <a:xfrm>
              <a:off x="3353588" y="1964452"/>
              <a:ext cx="22422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stanowi 70%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naszego ciała</a:t>
              </a:r>
              <a:endParaRPr/>
            </a:p>
          </p:txBody>
        </p:sp>
      </p:grpSp>
      <p:cxnSp>
        <p:nvCxnSpPr>
          <p:cNvPr id="388" name="Google Shape;388;p14"/>
          <p:cNvCxnSpPr/>
          <p:nvPr/>
        </p:nvCxnSpPr>
        <p:spPr>
          <a:xfrm flipH="1">
            <a:off x="1906473" y="3940012"/>
            <a:ext cx="1448939" cy="19355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grpSp>
        <p:nvGrpSpPr>
          <p:cNvPr id="389" name="Google Shape;389;p14"/>
          <p:cNvGrpSpPr/>
          <p:nvPr/>
        </p:nvGrpSpPr>
        <p:grpSpPr>
          <a:xfrm>
            <a:off x="598938" y="3429000"/>
            <a:ext cx="1150667" cy="1530222"/>
            <a:chOff x="752580" y="1978894"/>
            <a:chExt cx="1150667" cy="1530222"/>
          </a:xfrm>
        </p:grpSpPr>
        <p:sp>
          <p:nvSpPr>
            <p:cNvPr id="390" name="Google Shape;390;p14"/>
            <p:cNvSpPr txBox="1"/>
            <p:nvPr/>
          </p:nvSpPr>
          <p:spPr>
            <a:xfrm>
              <a:off x="752581" y="3201339"/>
              <a:ext cx="11506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fotosynteza</a:t>
              </a:r>
              <a:endParaRPr/>
            </a:p>
          </p:txBody>
        </p:sp>
        <p:pic>
          <p:nvPicPr>
            <p:cNvPr id="391" name="Google Shape;391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52580" y="1978894"/>
              <a:ext cx="1150666" cy="115066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92" name="Google Shape;392;p14"/>
          <p:cNvCxnSpPr/>
          <p:nvPr/>
        </p:nvCxnSpPr>
        <p:spPr>
          <a:xfrm rot="10800000">
            <a:off x="1680959" y="3012845"/>
            <a:ext cx="1667091" cy="44012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grpSp>
        <p:nvGrpSpPr>
          <p:cNvPr id="393" name="Google Shape;393;p14"/>
          <p:cNvGrpSpPr/>
          <p:nvPr/>
        </p:nvGrpSpPr>
        <p:grpSpPr>
          <a:xfrm>
            <a:off x="105438" y="1814668"/>
            <a:ext cx="2844362" cy="1464548"/>
            <a:chOff x="105438" y="1814668"/>
            <a:chExt cx="2844362" cy="1464548"/>
          </a:xfrm>
        </p:grpSpPr>
        <p:pic>
          <p:nvPicPr>
            <p:cNvPr id="394" name="Google Shape;394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5438" y="1814668"/>
              <a:ext cx="703524" cy="14645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5" name="Google Shape;395;p14"/>
            <p:cNvSpPr txBox="1"/>
            <p:nvPr/>
          </p:nvSpPr>
          <p:spPr>
            <a:xfrm>
              <a:off x="707548" y="2022848"/>
              <a:ext cx="2242252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główny składnik krwi, transport tlenu i składników odżywczych, regulacja temperatury</a:t>
              </a:r>
              <a:endParaRPr/>
            </a:p>
          </p:txBody>
        </p:sp>
      </p:grpSp>
      <p:cxnSp>
        <p:nvCxnSpPr>
          <p:cNvPr id="396" name="Google Shape;396;p14"/>
          <p:cNvCxnSpPr/>
          <p:nvPr/>
        </p:nvCxnSpPr>
        <p:spPr>
          <a:xfrm flipH="1">
            <a:off x="2014573" y="4339225"/>
            <a:ext cx="1292823" cy="1045132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grpSp>
        <p:nvGrpSpPr>
          <p:cNvPr id="397" name="Google Shape;397;p14"/>
          <p:cNvGrpSpPr/>
          <p:nvPr/>
        </p:nvGrpSpPr>
        <p:grpSpPr>
          <a:xfrm>
            <a:off x="330107" y="5103975"/>
            <a:ext cx="2131019" cy="1733576"/>
            <a:chOff x="330107" y="5103975"/>
            <a:chExt cx="2131019" cy="1733576"/>
          </a:xfrm>
        </p:grpSpPr>
        <p:pic>
          <p:nvPicPr>
            <p:cNvPr id="398" name="Google Shape;398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93766" y="5103975"/>
              <a:ext cx="1331195" cy="1146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p14"/>
            <p:cNvSpPr txBox="1"/>
            <p:nvPr/>
          </p:nvSpPr>
          <p:spPr>
            <a:xfrm>
              <a:off x="330107" y="6314331"/>
              <a:ext cx="21310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wypełnia komórki nadając im kształt</a:t>
              </a:r>
              <a:endParaRPr/>
            </a:p>
          </p:txBody>
        </p:sp>
      </p:grpSp>
      <p:cxnSp>
        <p:nvCxnSpPr>
          <p:cNvPr id="400" name="Google Shape;400;p14"/>
          <p:cNvCxnSpPr/>
          <p:nvPr/>
        </p:nvCxnSpPr>
        <p:spPr>
          <a:xfrm flipH="1" rot="10800000">
            <a:off x="5204600" y="2460772"/>
            <a:ext cx="1101425" cy="77815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grpSp>
        <p:nvGrpSpPr>
          <p:cNvPr id="401" name="Google Shape;401;p14"/>
          <p:cNvGrpSpPr/>
          <p:nvPr/>
        </p:nvGrpSpPr>
        <p:grpSpPr>
          <a:xfrm>
            <a:off x="5792170" y="1930430"/>
            <a:ext cx="2950401" cy="853346"/>
            <a:chOff x="5792170" y="1930430"/>
            <a:chExt cx="2950401" cy="853346"/>
          </a:xfrm>
        </p:grpSpPr>
        <p:sp>
          <p:nvSpPr>
            <p:cNvPr id="402" name="Google Shape;402;p14"/>
            <p:cNvSpPr txBox="1"/>
            <p:nvPr/>
          </p:nvSpPr>
          <p:spPr>
            <a:xfrm>
              <a:off x="5792170" y="2102989"/>
              <a:ext cx="21523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jest cząsteczką polarną</a:t>
              </a:r>
              <a:endParaRPr/>
            </a:p>
          </p:txBody>
        </p:sp>
        <p:pic>
          <p:nvPicPr>
            <p:cNvPr id="403" name="Google Shape;403;p1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869264" y="1930430"/>
              <a:ext cx="873307" cy="85334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04" name="Google Shape;404;p14"/>
          <p:cNvCxnSpPr/>
          <p:nvPr/>
        </p:nvCxnSpPr>
        <p:spPr>
          <a:xfrm>
            <a:off x="4329505" y="4742964"/>
            <a:ext cx="0" cy="518353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lg" w="lg" type="none"/>
            <a:tailEnd len="lg" w="lg" type="stealth"/>
          </a:ln>
        </p:spPr>
      </p:cxnSp>
      <p:sp>
        <p:nvSpPr>
          <p:cNvPr id="405" name="Google Shape;405;p14"/>
          <p:cNvSpPr txBox="1"/>
          <p:nvPr/>
        </p:nvSpPr>
        <p:spPr>
          <a:xfrm>
            <a:off x="9664505" y="71977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" name="Google Shape;406;p14"/>
          <p:cNvGrpSpPr/>
          <p:nvPr/>
        </p:nvGrpSpPr>
        <p:grpSpPr>
          <a:xfrm>
            <a:off x="2514504" y="5340716"/>
            <a:ext cx="3645038" cy="1452569"/>
            <a:chOff x="2514504" y="5340716"/>
            <a:chExt cx="3645038" cy="1452569"/>
          </a:xfrm>
        </p:grpSpPr>
        <p:pic>
          <p:nvPicPr>
            <p:cNvPr id="407" name="Google Shape;407;p1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494280" y="5855263"/>
              <a:ext cx="1670450" cy="9380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8" name="Google Shape;408;p14"/>
            <p:cNvSpPr txBox="1"/>
            <p:nvPr/>
          </p:nvSpPr>
          <p:spPr>
            <a:xfrm>
              <a:off x="2514504" y="5340716"/>
              <a:ext cx="364503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według teorii życie na Ziemi rozwinęło się małych i ciepłych zbiornikach wodnych    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3731" y="2887038"/>
            <a:ext cx="4277080" cy="2948684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5"/>
          <p:cNvSpPr txBox="1"/>
          <p:nvPr/>
        </p:nvSpPr>
        <p:spPr>
          <a:xfrm>
            <a:off x="711903" y="5835722"/>
            <a:ext cx="33699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złotowłosa i trzy niedźwiadki</a:t>
            </a:r>
            <a:endParaRPr/>
          </a:p>
        </p:txBody>
      </p:sp>
      <p:sp>
        <p:nvSpPr>
          <p:cNvPr id="416" name="Google Shape;416;p15">
            <a:hlinkClick r:id="rId4"/>
          </p:cNvPr>
          <p:cNvSpPr txBox="1"/>
          <p:nvPr/>
        </p:nvSpPr>
        <p:spPr>
          <a:xfrm>
            <a:off x="1" y="6611781"/>
            <a:ext cx="560455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https://www.youtube.com/watch?v=6-7OTW56C-w</a:t>
            </a:r>
            <a:endParaRPr/>
          </a:p>
        </p:txBody>
      </p:sp>
      <p:sp>
        <p:nvSpPr>
          <p:cNvPr id="417" name="Google Shape;417;p15"/>
          <p:cNvSpPr txBox="1"/>
          <p:nvPr>
            <p:ph type="title"/>
          </p:nvPr>
        </p:nvSpPr>
        <p:spPr>
          <a:xfrm>
            <a:off x="457199" y="814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Strefa życia wokół gwiazdy</a:t>
            </a:r>
            <a:br>
              <a:rPr b="1" lang="pl-PL"/>
            </a:br>
            <a:r>
              <a:rPr b="1" lang="pl-PL" sz="2800"/>
              <a:t>(ekostrefa, strefa Złotowłosej)</a:t>
            </a:r>
            <a:endParaRPr/>
          </a:p>
        </p:txBody>
      </p:sp>
      <p:grpSp>
        <p:nvGrpSpPr>
          <p:cNvPr id="418" name="Google Shape;418;p15"/>
          <p:cNvGrpSpPr/>
          <p:nvPr/>
        </p:nvGrpSpPr>
        <p:grpSpPr>
          <a:xfrm>
            <a:off x="221729" y="2882443"/>
            <a:ext cx="4953463" cy="2951132"/>
            <a:chOff x="221728" y="2882442"/>
            <a:chExt cx="4953462" cy="2951132"/>
          </a:xfrm>
        </p:grpSpPr>
        <p:pic>
          <p:nvPicPr>
            <p:cNvPr id="419" name="Google Shape;419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1728" y="2882442"/>
              <a:ext cx="4350271" cy="29511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0" name="Google Shape;420;p15"/>
            <p:cNvSpPr txBox="1"/>
            <p:nvPr/>
          </p:nvSpPr>
          <p:spPr>
            <a:xfrm>
              <a:off x="3525352" y="3814626"/>
              <a:ext cx="16498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za gorące</a:t>
              </a:r>
              <a:endParaRPr/>
            </a:p>
          </p:txBody>
        </p:sp>
        <p:sp>
          <p:nvSpPr>
            <p:cNvPr id="421" name="Google Shape;421;p15"/>
            <p:cNvSpPr txBox="1"/>
            <p:nvPr/>
          </p:nvSpPr>
          <p:spPr>
            <a:xfrm>
              <a:off x="2609240" y="4122403"/>
              <a:ext cx="16498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za zimne</a:t>
              </a:r>
              <a:endParaRPr/>
            </a:p>
          </p:txBody>
        </p:sp>
        <p:sp>
          <p:nvSpPr>
            <p:cNvPr id="422" name="Google Shape;422;p15"/>
            <p:cNvSpPr txBox="1"/>
            <p:nvPr/>
          </p:nvSpPr>
          <p:spPr>
            <a:xfrm>
              <a:off x="1784321" y="4437145"/>
              <a:ext cx="16498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 sam raz</a:t>
              </a:r>
              <a:endParaRPr/>
            </a:p>
          </p:txBody>
        </p:sp>
      </p:grpSp>
      <p:sp>
        <p:nvSpPr>
          <p:cNvPr id="423" name="Google Shape;423;p15"/>
          <p:cNvSpPr txBox="1"/>
          <p:nvPr/>
        </p:nvSpPr>
        <p:spPr>
          <a:xfrm>
            <a:off x="1" y="1510302"/>
            <a:ext cx="88665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Strefa życia to zakres orbit wokół gwiazdy, w którym powierzchnia planety może utrzymywać wodę w stanie ciekłym.</a:t>
            </a:r>
            <a:endParaRPr/>
          </a:p>
        </p:txBody>
      </p:sp>
      <p:sp>
        <p:nvSpPr>
          <p:cNvPr id="424" name="Google Shape;424;p15"/>
          <p:cNvSpPr txBox="1"/>
          <p:nvPr/>
        </p:nvSpPr>
        <p:spPr>
          <a:xfrm>
            <a:off x="6247474" y="6530332"/>
            <a:ext cx="579305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 zimno – eksperymenty z ciekłym azotem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16"/>
          <p:cNvGrpSpPr/>
          <p:nvPr/>
        </p:nvGrpSpPr>
        <p:grpSpPr>
          <a:xfrm>
            <a:off x="-54907167" y="-11288701"/>
            <a:ext cx="113048797" cy="30973836"/>
            <a:chOff x="-40196403" y="-8464249"/>
            <a:chExt cx="84786598" cy="23230377"/>
          </a:xfrm>
        </p:grpSpPr>
        <p:pic>
          <p:nvPicPr>
            <p:cNvPr id="431" name="Google Shape;431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4534909" y="-8464249"/>
              <a:ext cx="59125104" cy="23209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2" name="Google Shape;432;p16"/>
            <p:cNvSpPr/>
            <p:nvPr/>
          </p:nvSpPr>
          <p:spPr>
            <a:xfrm flipH="1">
              <a:off x="-40196403" y="-8462167"/>
              <a:ext cx="2917018" cy="23228295"/>
            </a:xfrm>
            <a:prstGeom prst="rect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5867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Balance for zoom out</a:t>
              </a:r>
              <a:endParaRPr/>
            </a:p>
          </p:txBody>
        </p:sp>
        <p:pic>
          <p:nvPicPr>
            <p:cNvPr id="433" name="Google Shape;433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524408" y="570919"/>
              <a:ext cx="10936224" cy="5569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4" name="Google Shape;43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008555" y="956084"/>
            <a:ext cx="12676556" cy="8185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008555" y="956084"/>
            <a:ext cx="12676556" cy="8185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7390065" y="2731571"/>
            <a:ext cx="17556480" cy="288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1768681" y="-5252978"/>
            <a:ext cx="6340661" cy="16355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7390065" y="2731571"/>
            <a:ext cx="17556480" cy="288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-2008555" y="956085"/>
            <a:ext cx="12676556" cy="590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0647" y="-5311313"/>
            <a:ext cx="1834696" cy="1633444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16"/>
          <p:cNvSpPr txBox="1"/>
          <p:nvPr/>
        </p:nvSpPr>
        <p:spPr>
          <a:xfrm>
            <a:off x="-237163" y="2480865"/>
            <a:ext cx="3376373" cy="720197"/>
          </a:xfrm>
          <a:prstGeom prst="rect">
            <a:avLst/>
          </a:prstGeom>
          <a:noFill/>
          <a:ln>
            <a:noFill/>
          </a:ln>
          <a:effectLst>
            <a:outerShdw blurRad="25400" rotWithShape="0" algn="tl" dir="2700000" dist="127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Gwiazda dwukrotnie mniejsza od Słońca</a:t>
            </a:r>
            <a:endParaRPr sz="24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6"/>
          <p:cNvSpPr txBox="1"/>
          <p:nvPr/>
        </p:nvSpPr>
        <p:spPr>
          <a:xfrm>
            <a:off x="407836" y="2549588"/>
            <a:ext cx="2086377" cy="461665"/>
          </a:xfrm>
          <a:prstGeom prst="rect">
            <a:avLst/>
          </a:prstGeom>
          <a:noFill/>
          <a:ln>
            <a:noFill/>
          </a:ln>
          <a:effectLst>
            <a:outerShdw blurRad="25400" rotWithShape="0" algn="tl" dir="2700000" dist="127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Nasze Słońce</a:t>
            </a:r>
            <a:endParaRPr sz="24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6"/>
          <p:cNvSpPr txBox="1"/>
          <p:nvPr/>
        </p:nvSpPr>
        <p:spPr>
          <a:xfrm>
            <a:off x="74679" y="1450016"/>
            <a:ext cx="3150963" cy="720197"/>
          </a:xfrm>
          <a:prstGeom prst="rect">
            <a:avLst/>
          </a:prstGeom>
          <a:noFill/>
          <a:ln>
            <a:noFill/>
          </a:ln>
          <a:effectLst>
            <a:outerShdw blurRad="25400" rotWithShape="0" algn="tl" dir="2700000" dist="127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Gwiazda dwukrotnie większa od Słońca</a:t>
            </a:r>
            <a:endParaRPr sz="24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6"/>
          <p:cNvSpPr txBox="1"/>
          <p:nvPr>
            <p:ph type="title"/>
          </p:nvPr>
        </p:nvSpPr>
        <p:spPr>
          <a:xfrm>
            <a:off x="1650161" y="183248"/>
            <a:ext cx="706901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>
                <a:solidFill>
                  <a:srgbClr val="E3F2F3"/>
                </a:solidFill>
              </a:rPr>
              <a:t>Porównanie wielkości stref życia wokół gwiazd o różnych rozmiarach</a:t>
            </a:r>
            <a:endParaRPr sz="3200"/>
          </a:p>
        </p:txBody>
      </p:sp>
      <p:sp>
        <p:nvSpPr>
          <p:cNvPr id="445" name="Google Shape;445;p16"/>
          <p:cNvSpPr txBox="1"/>
          <p:nvPr>
            <p:ph idx="10" type="dt"/>
          </p:nvPr>
        </p:nvSpPr>
        <p:spPr>
          <a:xfrm>
            <a:off x="-1185333" y="6605666"/>
            <a:ext cx="1896533" cy="1642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February 5, 2024</a:t>
            </a:r>
            <a:endParaRPr/>
          </a:p>
        </p:txBody>
      </p:sp>
      <p:sp>
        <p:nvSpPr>
          <p:cNvPr id="446" name="Google Shape;446;p16"/>
          <p:cNvSpPr txBox="1"/>
          <p:nvPr>
            <p:ph idx="12" type="sldNum"/>
          </p:nvPr>
        </p:nvSpPr>
        <p:spPr>
          <a:xfrm>
            <a:off x="8412480" y="6603800"/>
            <a:ext cx="801827" cy="1627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7"/>
          <p:cNvSpPr txBox="1"/>
          <p:nvPr>
            <p:ph type="title"/>
          </p:nvPr>
        </p:nvSpPr>
        <p:spPr>
          <a:xfrm>
            <a:off x="457199" y="814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Strefa życia wokół gwiazdy</a:t>
            </a:r>
            <a:br>
              <a:rPr b="1" lang="pl-PL"/>
            </a:br>
            <a:endParaRPr b="1" sz="2800"/>
          </a:p>
        </p:txBody>
      </p:sp>
      <p:sp>
        <p:nvSpPr>
          <p:cNvPr id="453" name="Google Shape;453;p17"/>
          <p:cNvSpPr txBox="1"/>
          <p:nvPr/>
        </p:nvSpPr>
        <p:spPr>
          <a:xfrm>
            <a:off x="277402" y="1224447"/>
            <a:ext cx="88665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Położenie strefy życia zależy od jasności gwiazdy.</a:t>
            </a:r>
            <a:endParaRPr/>
          </a:p>
        </p:txBody>
      </p:sp>
      <p:pic>
        <p:nvPicPr>
          <p:cNvPr id="454" name="Google Shape;45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342" y="1786849"/>
            <a:ext cx="7667316" cy="4677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8"/>
          <p:cNvSpPr txBox="1"/>
          <p:nvPr>
            <p:ph type="title"/>
          </p:nvPr>
        </p:nvSpPr>
        <p:spPr>
          <a:xfrm>
            <a:off x="457199" y="814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Strefa życia wokół gwiazdy</a:t>
            </a:r>
            <a:br>
              <a:rPr b="1" lang="pl-PL"/>
            </a:br>
            <a:endParaRPr b="1" sz="2800"/>
          </a:p>
        </p:txBody>
      </p:sp>
      <p:sp>
        <p:nvSpPr>
          <p:cNvPr id="461" name="Google Shape;461;p18"/>
          <p:cNvSpPr txBox="1"/>
          <p:nvPr/>
        </p:nvSpPr>
        <p:spPr>
          <a:xfrm>
            <a:off x="3019864" y="6499555"/>
            <a:ext cx="853273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Natężenie światła na planecie względem światła słonecznego na Ziemi </a:t>
            </a:r>
            <a:endParaRPr/>
          </a:p>
        </p:txBody>
      </p:sp>
      <p:pic>
        <p:nvPicPr>
          <p:cNvPr id="462" name="Google Shape;46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48" y="1921385"/>
            <a:ext cx="8982901" cy="4936617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18"/>
          <p:cNvSpPr txBox="1"/>
          <p:nvPr/>
        </p:nvSpPr>
        <p:spPr>
          <a:xfrm>
            <a:off x="80548" y="998053"/>
            <a:ext cx="89829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Wokół różnych typów gwiazd odkryto planety skaliste, na których może istnieć woda w stanie ciekłym (i być może </a:t>
            </a:r>
            <a:r>
              <a:rPr lang="pl-PL" sz="180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dogodne warunki do powstania na nich życia podobnego do naszego)</a:t>
            </a: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9"/>
          <p:cNvSpPr txBox="1"/>
          <p:nvPr>
            <p:ph type="title"/>
          </p:nvPr>
        </p:nvSpPr>
        <p:spPr>
          <a:xfrm>
            <a:off x="457199" y="814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Strefa życia wokół gwiazdy</a:t>
            </a:r>
            <a:br>
              <a:rPr b="1" lang="pl-PL"/>
            </a:br>
            <a:endParaRPr b="1" sz="2800"/>
          </a:p>
        </p:txBody>
      </p:sp>
      <p:sp>
        <p:nvSpPr>
          <p:cNvPr id="470" name="Google Shape;470;p19"/>
          <p:cNvSpPr txBox="1"/>
          <p:nvPr/>
        </p:nvSpPr>
        <p:spPr>
          <a:xfrm>
            <a:off x="138701" y="1060135"/>
            <a:ext cx="886659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naszym układzie planetarnym, oprócz Ziemi tylko Mars znajduje się w strefie życie, ale na jej granicy. Tylko w najniżej położonych obszarach Marsa (poniżej 30% powierzchni planety) ciśnienie atmosferyczne i temperatura są wystarczające, aby woda istniała przez krótkie okresy w postaci płynnej.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większości Mars to piaszczysta pustynia:</a:t>
            </a:r>
            <a:endParaRPr/>
          </a:p>
        </p:txBody>
      </p:sp>
      <p:pic>
        <p:nvPicPr>
          <p:cNvPr id="471" name="Google Shape;47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900" y="2831279"/>
            <a:ext cx="3580937" cy="2245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02726" y="5157541"/>
            <a:ext cx="3400921" cy="1619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26746" y="2814460"/>
            <a:ext cx="3400921" cy="2245107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19"/>
          <p:cNvSpPr txBox="1"/>
          <p:nvPr/>
        </p:nvSpPr>
        <p:spPr>
          <a:xfrm>
            <a:off x="6427205" y="6581002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wycieczka na Marsa z aplikacją AR?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"/>
          <p:cNvSpPr txBox="1"/>
          <p:nvPr>
            <p:ph type="title"/>
          </p:nvPr>
        </p:nvSpPr>
        <p:spPr>
          <a:xfrm>
            <a:off x="457201" y="1"/>
            <a:ext cx="6896100" cy="1043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Czym jest planeta?</a:t>
            </a:r>
            <a:endParaRPr/>
          </a:p>
        </p:txBody>
      </p:sp>
      <p:sp>
        <p:nvSpPr>
          <p:cNvPr id="263" name="Google Shape;263;p2"/>
          <p:cNvSpPr txBox="1"/>
          <p:nvPr>
            <p:ph idx="1" type="body"/>
          </p:nvPr>
        </p:nvSpPr>
        <p:spPr>
          <a:xfrm>
            <a:off x="4842934" y="1600201"/>
            <a:ext cx="4154311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i="1" lang="pl-PL" u="sng"/>
              <a:t>Chat GPT: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pl-PL"/>
              <a:t>Planeta</a:t>
            </a:r>
            <a:r>
              <a:rPr lang="pl-PL"/>
              <a:t> to ciało niebieskie krążące wokół gwiazdy, mające kształt kulisty i takie, które oczyściło swoją orbitę z innych zanieczyszczeń.</a:t>
            </a:r>
            <a:endParaRPr/>
          </a:p>
        </p:txBody>
      </p:sp>
      <p:pic>
        <p:nvPicPr>
          <p:cNvPr id="264" name="Google Shape;26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044" y="3986180"/>
            <a:ext cx="4334933" cy="1870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7885" y="1166939"/>
            <a:ext cx="4215252" cy="26962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"/>
          <p:cNvSpPr/>
          <p:nvPr/>
        </p:nvSpPr>
        <p:spPr>
          <a:xfrm>
            <a:off x="457200" y="5326380"/>
            <a:ext cx="518160" cy="89916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8A3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"/>
          <p:cNvSpPr txBox="1"/>
          <p:nvPr/>
        </p:nvSpPr>
        <p:spPr>
          <a:xfrm>
            <a:off x="716281" y="6187123"/>
            <a:ext cx="34490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5506 planet w 4064 układach</a:t>
            </a:r>
            <a:endParaRPr/>
          </a:p>
        </p:txBody>
      </p:sp>
      <p:pic>
        <p:nvPicPr>
          <p:cNvPr id="268" name="Google Shape;26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10401" y="218250"/>
            <a:ext cx="1897380" cy="1897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0"/>
          <p:cNvSpPr txBox="1"/>
          <p:nvPr/>
        </p:nvSpPr>
        <p:spPr>
          <a:xfrm>
            <a:off x="457199" y="6298047"/>
            <a:ext cx="7308168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obecność ciśnienia atmosferycznego (półkule Magdeburskie)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magiczny balon (powietrze nie ucieka mimo, że otwarty)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zbyt niskie ciśnienie (woda wyparuje)</a:t>
            </a:r>
            <a:endParaRPr/>
          </a:p>
        </p:txBody>
      </p:sp>
      <p:pic>
        <p:nvPicPr>
          <p:cNvPr id="481" name="Google Shape;48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757260"/>
            <a:ext cx="7772400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20"/>
          <p:cNvSpPr txBox="1"/>
          <p:nvPr/>
        </p:nvSpPr>
        <p:spPr>
          <a:xfrm>
            <a:off x="457199" y="445448"/>
            <a:ext cx="8686801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Nie tylko odległość </a:t>
            </a:r>
            <a:br>
              <a:rPr b="1" lang="pl-PL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pl-PL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od gwiazdy ma znaczenie dla życia…</a:t>
            </a:r>
            <a:br>
              <a:rPr b="1" lang="pl-PL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pl-PL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Atmosfera i jej </a:t>
            </a:r>
            <a:r>
              <a:rPr b="1" lang="pl-PL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ciśnienie</a:t>
            </a:r>
            <a:br>
              <a:rPr b="1" lang="pl-PL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36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0"/>
          <p:cNvSpPr txBox="1"/>
          <p:nvPr/>
        </p:nvSpPr>
        <p:spPr>
          <a:xfrm>
            <a:off x="6314049" y="6298047"/>
            <a:ext cx="7308168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jeżeli mało wody to zamieni się w lód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zbyt wysokie ciśnienie (implozja puszki)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zbyt wysokie ciśnienie (stan nadkrytyczny?)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1"/>
          <p:cNvSpPr txBox="1"/>
          <p:nvPr>
            <p:ph type="title"/>
          </p:nvPr>
        </p:nvSpPr>
        <p:spPr>
          <a:xfrm>
            <a:off x="411737" y="527375"/>
            <a:ext cx="8686801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800"/>
              <a:t>Nie tylko odległość </a:t>
            </a:r>
            <a:br>
              <a:rPr b="1" lang="pl-PL" sz="2800"/>
            </a:br>
            <a:r>
              <a:rPr b="1" lang="pl-PL" sz="2800"/>
              <a:t>od gwiazdy ma znaczenie dla życia…</a:t>
            </a:r>
            <a:br>
              <a:rPr b="1" lang="pl-PL" sz="3600"/>
            </a:br>
            <a:r>
              <a:rPr b="1" lang="pl-PL" sz="3200"/>
              <a:t>Atmosfera i ”pozytywny„ efekt cieplarniany</a:t>
            </a:r>
            <a:br>
              <a:rPr b="1" lang="pl-PL" sz="3600"/>
            </a:br>
            <a:endParaRPr b="1" sz="3600"/>
          </a:p>
        </p:txBody>
      </p:sp>
      <p:pic>
        <p:nvPicPr>
          <p:cNvPr id="490" name="Google Shape;49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737" y="3853351"/>
            <a:ext cx="4160263" cy="2724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9628" y="3740335"/>
            <a:ext cx="3715625" cy="27390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2" name="Google Shape;492;p21"/>
          <p:cNvGrpSpPr/>
          <p:nvPr/>
        </p:nvGrpSpPr>
        <p:grpSpPr>
          <a:xfrm>
            <a:off x="137285" y="1879756"/>
            <a:ext cx="4709165" cy="1549243"/>
            <a:chOff x="1303100" y="2020880"/>
            <a:chExt cx="6050868" cy="1978720"/>
          </a:xfrm>
        </p:grpSpPr>
        <p:pic>
          <p:nvPicPr>
            <p:cNvPr id="493" name="Google Shape;493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303100" y="2020880"/>
              <a:ext cx="6050868" cy="1978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21"/>
            <p:cNvSpPr txBox="1"/>
            <p:nvPr/>
          </p:nvSpPr>
          <p:spPr>
            <a:xfrm>
              <a:off x="3699012" y="3538190"/>
              <a:ext cx="32566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przepływ energii</a:t>
              </a:r>
              <a:endParaRPr/>
            </a:p>
          </p:txBody>
        </p:sp>
      </p:grpSp>
      <p:sp>
        <p:nvSpPr>
          <p:cNvPr id="495" name="Google Shape;495;p21"/>
          <p:cNvSpPr txBox="1"/>
          <p:nvPr/>
        </p:nvSpPr>
        <p:spPr>
          <a:xfrm>
            <a:off x="5736360" y="6457890"/>
            <a:ext cx="4572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promieniowanie podczerwone (kamera termowizyjna)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czujnik CO2 PASCO (pomiar stężenia w pokoju)</a:t>
            </a:r>
            <a:endParaRPr/>
          </a:p>
        </p:txBody>
      </p:sp>
      <p:pic>
        <p:nvPicPr>
          <p:cNvPr id="496" name="Google Shape;49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09628" y="1879757"/>
            <a:ext cx="4172855" cy="1549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2"/>
          <p:cNvSpPr txBox="1"/>
          <p:nvPr>
            <p:ph type="title"/>
          </p:nvPr>
        </p:nvSpPr>
        <p:spPr>
          <a:xfrm>
            <a:off x="457199" y="4657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800"/>
              <a:t>Nie tylko odległość </a:t>
            </a:r>
            <a:br>
              <a:rPr b="1" lang="pl-PL" sz="2800"/>
            </a:br>
            <a:r>
              <a:rPr b="1" lang="pl-PL" sz="2800"/>
              <a:t>od gwiazdy ma znaczenie dla życia…</a:t>
            </a:r>
            <a:br>
              <a:rPr b="1" lang="pl-PL" sz="3600"/>
            </a:br>
            <a:r>
              <a:rPr b="1" lang="pl-PL" sz="3200"/>
              <a:t>Pole magnetyczne planety</a:t>
            </a:r>
            <a:br>
              <a:rPr b="1" lang="pl-PL" sz="3600"/>
            </a:br>
            <a:endParaRPr b="1" sz="3600"/>
          </a:p>
        </p:txBody>
      </p:sp>
      <p:sp>
        <p:nvSpPr>
          <p:cNvPr id="503" name="Google Shape;503;p22"/>
          <p:cNvSpPr txBox="1"/>
          <p:nvPr/>
        </p:nvSpPr>
        <p:spPr>
          <a:xfrm>
            <a:off x="261266" y="5961338"/>
            <a:ext cx="6719299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linie pola magnetycznego (opiłki żelaza),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kompas (tradycyjny i aplikacja)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pomiar pola magnetycznego Ziemi (smartfon), aplikacja 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zakrzywiane cząstek naładowanych w polu magnetycznym (rura Thomsona, plamka oscyloskopu)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świecenie gazów w niskich ciśnieniach, kula plazmowa, świetlówki,</a:t>
            </a:r>
            <a:endParaRPr/>
          </a:p>
        </p:txBody>
      </p:sp>
      <p:pic>
        <p:nvPicPr>
          <p:cNvPr id="504" name="Google Shape;50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0970" y="1982871"/>
            <a:ext cx="4099191" cy="3780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272" y="1968803"/>
            <a:ext cx="4768949" cy="3780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3"/>
          <p:cNvSpPr txBox="1"/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800"/>
              <a:t>Życie przychodzi z gwiazd</a:t>
            </a:r>
            <a:br>
              <a:rPr b="1" lang="pl-PL" sz="3600"/>
            </a:br>
            <a:endParaRPr b="1" sz="3600"/>
          </a:p>
        </p:txBody>
      </p:sp>
      <p:grpSp>
        <p:nvGrpSpPr>
          <p:cNvPr id="512" name="Google Shape;512;p23"/>
          <p:cNvGrpSpPr/>
          <p:nvPr/>
        </p:nvGrpSpPr>
        <p:grpSpPr>
          <a:xfrm>
            <a:off x="42356" y="4959110"/>
            <a:ext cx="5885416" cy="1731274"/>
            <a:chOff x="42356" y="4959110"/>
            <a:chExt cx="5885416" cy="1731274"/>
          </a:xfrm>
        </p:grpSpPr>
        <p:pic>
          <p:nvPicPr>
            <p:cNvPr id="513" name="Google Shape;513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2356" y="5034764"/>
              <a:ext cx="2367071" cy="165562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14" name="Google Shape;514;p23"/>
            <p:cNvCxnSpPr/>
            <p:nvPr/>
          </p:nvCxnSpPr>
          <p:spPr>
            <a:xfrm flipH="1">
              <a:off x="2549768" y="4959110"/>
              <a:ext cx="3378004" cy="575947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lg" w="lg" type="stealth"/>
            </a:ln>
          </p:spPr>
        </p:cxnSp>
      </p:grpSp>
      <p:pic>
        <p:nvPicPr>
          <p:cNvPr id="515" name="Google Shape;51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4506" y="904195"/>
            <a:ext cx="7374988" cy="4054915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23"/>
          <p:cNvSpPr txBox="1"/>
          <p:nvPr/>
        </p:nvSpPr>
        <p:spPr>
          <a:xfrm>
            <a:off x="2391508" y="1311572"/>
            <a:ext cx="23352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synteza He, </a:t>
            </a:r>
            <a:r>
              <a:rPr b="1" lang="pl-P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pl-PL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O</a:t>
            </a:r>
            <a:endParaRPr/>
          </a:p>
        </p:txBody>
      </p:sp>
      <p:sp>
        <p:nvSpPr>
          <p:cNvPr id="517" name="Google Shape;517;p23"/>
          <p:cNvSpPr txBox="1"/>
          <p:nvPr/>
        </p:nvSpPr>
        <p:spPr>
          <a:xfrm>
            <a:off x="2549768" y="3126795"/>
            <a:ext cx="23352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synteza He, </a:t>
            </a:r>
            <a:r>
              <a:rPr b="1" lang="pl-PL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pl-PL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O</a:t>
            </a:r>
            <a:endParaRPr/>
          </a:p>
        </p:txBody>
      </p:sp>
      <p:grpSp>
        <p:nvGrpSpPr>
          <p:cNvPr id="518" name="Google Shape;518;p23"/>
          <p:cNvGrpSpPr/>
          <p:nvPr/>
        </p:nvGrpSpPr>
        <p:grpSpPr>
          <a:xfrm>
            <a:off x="2604551" y="5342656"/>
            <a:ext cx="3086176" cy="1879466"/>
            <a:chOff x="2604551" y="5342656"/>
            <a:chExt cx="3086176" cy="1879466"/>
          </a:xfrm>
        </p:grpSpPr>
        <p:pic>
          <p:nvPicPr>
            <p:cNvPr id="519" name="Google Shape;519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2212474">
              <a:off x="4079764" y="5611159"/>
              <a:ext cx="1342460" cy="134246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20" name="Google Shape;520;p23"/>
            <p:cNvCxnSpPr/>
            <p:nvPr/>
          </p:nvCxnSpPr>
          <p:spPr>
            <a:xfrm>
              <a:off x="2604551" y="5953805"/>
              <a:ext cx="1112835" cy="56526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lg" w="lg" type="stealth"/>
            </a:ln>
          </p:spPr>
        </p:cxnSp>
        <p:sp>
          <p:nvSpPr>
            <p:cNvPr id="521" name="Google Shape;521;p23"/>
            <p:cNvSpPr txBox="1"/>
            <p:nvPr/>
          </p:nvSpPr>
          <p:spPr>
            <a:xfrm>
              <a:off x="4159640" y="5678639"/>
              <a:ext cx="122389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komety</a:t>
              </a:r>
              <a:endParaRPr/>
            </a:p>
          </p:txBody>
        </p:sp>
      </p:grpSp>
      <p:cxnSp>
        <p:nvCxnSpPr>
          <p:cNvPr id="522" name="Google Shape;522;p23"/>
          <p:cNvCxnSpPr/>
          <p:nvPr/>
        </p:nvCxnSpPr>
        <p:spPr>
          <a:xfrm>
            <a:off x="5757489" y="6308950"/>
            <a:ext cx="1112835" cy="5652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lg" w="lg" type="stealth"/>
          </a:ln>
        </p:spPr>
      </p:cxnSp>
      <p:grpSp>
        <p:nvGrpSpPr>
          <p:cNvPr id="523" name="Google Shape;523;p23"/>
          <p:cNvGrpSpPr/>
          <p:nvPr/>
        </p:nvGrpSpPr>
        <p:grpSpPr>
          <a:xfrm>
            <a:off x="6718343" y="5535057"/>
            <a:ext cx="3389332" cy="1256481"/>
            <a:chOff x="3091829" y="5524552"/>
            <a:chExt cx="3645038" cy="1268733"/>
          </a:xfrm>
        </p:grpSpPr>
        <p:pic>
          <p:nvPicPr>
            <p:cNvPr id="524" name="Google Shape;524;p2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494280" y="5855263"/>
              <a:ext cx="1670450" cy="9380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5" name="Google Shape;525;p23"/>
            <p:cNvSpPr txBox="1"/>
            <p:nvPr/>
          </p:nvSpPr>
          <p:spPr>
            <a:xfrm>
              <a:off x="3091829" y="5524552"/>
              <a:ext cx="3645038" cy="3107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mały i ciepły zbiornik wodny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7996"/>
            <a:ext cx="9144000" cy="6400004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24"/>
          <p:cNvSpPr txBox="1"/>
          <p:nvPr>
            <p:ph type="title"/>
          </p:nvPr>
        </p:nvSpPr>
        <p:spPr>
          <a:xfrm>
            <a:off x="0" y="-70338"/>
            <a:ext cx="91439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800">
                <a:solidFill>
                  <a:schemeClr val="dk1"/>
                </a:solidFill>
              </a:rPr>
              <a:t>węgiel + woda + światło = życie</a:t>
            </a:r>
            <a:br>
              <a:rPr b="1" lang="pl-PL" sz="3600">
                <a:solidFill>
                  <a:schemeClr val="dk1"/>
                </a:solidFill>
              </a:rPr>
            </a:br>
            <a:endParaRPr b="1"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5"/>
          <p:cNvSpPr txBox="1"/>
          <p:nvPr>
            <p:ph type="title"/>
          </p:nvPr>
        </p:nvSpPr>
        <p:spPr>
          <a:xfrm>
            <a:off x="457200" y="22508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800"/>
              <a:t>Projekt SETI</a:t>
            </a:r>
            <a:br>
              <a:rPr b="1" lang="pl-PL" sz="2800"/>
            </a:br>
            <a:r>
              <a:rPr b="1" lang="pl-PL" sz="1800"/>
              <a:t>(Search for Extraterrestrial Intelligence)</a:t>
            </a:r>
            <a:br>
              <a:rPr b="1" lang="pl-PL" sz="3600"/>
            </a:br>
            <a:endParaRPr b="1" sz="3600"/>
          </a:p>
        </p:txBody>
      </p:sp>
      <p:sp>
        <p:nvSpPr>
          <p:cNvPr id="537" name="Google Shape;537;p25"/>
          <p:cNvSpPr txBox="1"/>
          <p:nvPr/>
        </p:nvSpPr>
        <p:spPr>
          <a:xfrm>
            <a:off x="0" y="1097898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Projekt ten polega na monitorowaniu fal elektromagnetycznych, takich jak radio, światło czy mikrofale, w poszukiwaniu sygnałów sztucznie wytworzonych, pochodzących z przestrzeni kosmicznej, a niebędących dziełem człowieka.</a:t>
            </a:r>
            <a:endParaRPr/>
          </a:p>
        </p:txBody>
      </p:sp>
      <p:pic>
        <p:nvPicPr>
          <p:cNvPr id="538" name="Google Shape;53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6566" y="2240898"/>
            <a:ext cx="2750234" cy="2750234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25"/>
          <p:cNvSpPr txBox="1"/>
          <p:nvPr/>
        </p:nvSpPr>
        <p:spPr>
          <a:xfrm>
            <a:off x="105506" y="2021228"/>
            <a:ext cx="544419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W sierpniu 1977 roku astronom </a:t>
            </a:r>
            <a:r>
              <a:rPr b="1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Jerry R. Ehman</a:t>
            </a: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 pracujący przy projekcie </a:t>
            </a:r>
            <a:r>
              <a:rPr b="1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SETI </a:t>
            </a: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na Uniwersytecie Ohio State odkrył niezwykły sygnał radiowy. Sygnał ten trwał zaledwie </a:t>
            </a:r>
            <a:r>
              <a:rPr b="1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72 sekundy</a:t>
            </a: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 i pochodził z obszaru w pobliżu gwiazdy </a:t>
            </a:r>
            <a:r>
              <a:rPr b="1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Chi Sagittarii</a:t>
            </a: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. Ehman był tak zaskoczony, że w marginesie swojego raportu napisał słowo “Wow!” – stąd nazwa.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25"/>
          <p:cNvSpPr txBox="1"/>
          <p:nvPr/>
        </p:nvSpPr>
        <p:spPr>
          <a:xfrm>
            <a:off x="1" y="5113771"/>
            <a:ext cx="914399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Był to </a:t>
            </a:r>
            <a:r>
              <a:rPr b="1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silny, wąski impuls radiowy</a:t>
            </a: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 o częstotliwości </a:t>
            </a:r>
            <a:r>
              <a:rPr b="1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1420 MHz</a:t>
            </a: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, która jest charakterystyczną częstotliwością promieniowania emitowaną przez wodór – pierwiastka powszechnie występującego we wszechświecie.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5"/>
          <p:cNvSpPr txBox="1"/>
          <p:nvPr/>
        </p:nvSpPr>
        <p:spPr>
          <a:xfrm>
            <a:off x="0" y="6174989"/>
            <a:ext cx="78849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strike="noStrike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 Mimo wielu lat badań, nie udało się zidentyfikować źródła sygnału.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Zamiast podsumowania:</a:t>
            </a:r>
            <a:br>
              <a:rPr b="1" lang="pl-PL"/>
            </a:br>
            <a:r>
              <a:rPr lang="pl-PL"/>
              <a:t>kosmici są wśród nas…</a:t>
            </a:r>
            <a:endParaRPr/>
          </a:p>
        </p:txBody>
      </p:sp>
      <p:sp>
        <p:nvSpPr>
          <p:cNvPr id="547" name="Google Shape;547;p26"/>
          <p:cNvSpPr txBox="1"/>
          <p:nvPr>
            <p:ph idx="1" type="body"/>
          </p:nvPr>
        </p:nvSpPr>
        <p:spPr>
          <a:xfrm>
            <a:off x="457200" y="5455921"/>
            <a:ext cx="8389621" cy="1087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i="1" lang="pl-PL"/>
              <a:t>Prawdopodobnie nigdy nie będziemy bliżej spotkania z inteligentnym obcym.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1"/>
          </a:p>
        </p:txBody>
      </p:sp>
      <p:pic>
        <p:nvPicPr>
          <p:cNvPr id="548" name="Google Shape;54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760221"/>
            <a:ext cx="2529352" cy="3592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4220" y="1760221"/>
            <a:ext cx="2346960" cy="3603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5969" y="1760221"/>
            <a:ext cx="2252124" cy="3592831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26"/>
          <p:cNvSpPr/>
          <p:nvPr/>
        </p:nvSpPr>
        <p:spPr>
          <a:xfrm>
            <a:off x="2468393" y="4884421"/>
            <a:ext cx="586740" cy="63246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8A3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>
                <a:solidFill>
                  <a:schemeClr val="accent2"/>
                </a:solidFill>
              </a:rPr>
              <a:t>Granice Wszechświata?</a:t>
            </a:r>
            <a:endParaRPr sz="3600">
              <a:solidFill>
                <a:schemeClr val="accent2"/>
              </a:solidFill>
            </a:endParaRPr>
          </a:p>
        </p:txBody>
      </p:sp>
      <p:pic>
        <p:nvPicPr>
          <p:cNvPr id="557" name="Google Shape;55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713" y="1268413"/>
            <a:ext cx="5472112" cy="4103687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7"/>
          <p:cNvSpPr txBox="1"/>
          <p:nvPr/>
        </p:nvSpPr>
        <p:spPr>
          <a:xfrm>
            <a:off x="323850" y="5589588"/>
            <a:ext cx="8388350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pl-PL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Ziemia, jakkolwiek wielką nie byłaby bryłą, niczym jest w porównaniu z resztą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Wszechświata, którego granic nie znamy, a być może w ogóle znać nie możemy”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Mikołaj Kopernik, </a:t>
            </a:r>
            <a:r>
              <a:rPr i="1"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obrotach ciał niebieskich   </a:t>
            </a:r>
            <a:r>
              <a:rPr i="1" lang="pl-PL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{</a:t>
            </a:r>
            <a:r>
              <a:rPr i="1"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tytuł i cytat nieco zmienione [GK]}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8"/>
          <p:cNvSpPr txBox="1"/>
          <p:nvPr/>
        </p:nvSpPr>
        <p:spPr>
          <a:xfrm>
            <a:off x="1619249" y="765176"/>
            <a:ext cx="6408739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5400"/>
              <a:buFont typeface="Arial"/>
              <a:buNone/>
            </a:pPr>
            <a:r>
              <a:rPr lang="pl-PL" sz="5400">
                <a:solidFill>
                  <a:srgbClr val="00FF00"/>
                </a:solidFill>
                <a:latin typeface="Calibri"/>
                <a:ea typeface="Calibri"/>
                <a:cs typeface="Calibri"/>
                <a:sym typeface="Calibri"/>
              </a:rPr>
              <a:t>Dziękujemy za uwagę </a:t>
            </a:r>
            <a:endParaRPr sz="24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180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None/>
            </a:pPr>
            <a:r>
              <a:rPr lang="pl-PL" sz="3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 zapraszamy na kolejne wykłady z pokazami!!!</a:t>
            </a:r>
            <a:endParaRPr/>
          </a:p>
        </p:txBody>
      </p:sp>
      <p:sp>
        <p:nvSpPr>
          <p:cNvPr descr="Z" id="564" name="Google Shape;564;p28"/>
          <p:cNvSpPr/>
          <p:nvPr/>
        </p:nvSpPr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Nd9GcSnsCMelRc_-2sl4jIK2UJ9BFQifQjK_WmUk6Fky38zWf-un-Kl" id="565" name="Google Shape;56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19476" y="3860800"/>
            <a:ext cx="2124075" cy="215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"/>
          <p:cNvSpPr txBox="1"/>
          <p:nvPr>
            <p:ph type="title"/>
          </p:nvPr>
        </p:nvSpPr>
        <p:spPr>
          <a:xfrm>
            <a:off x="1" y="274639"/>
            <a:ext cx="68325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000"/>
              <a:t>Czy widziałeś już planetę?</a:t>
            </a:r>
            <a:endParaRPr/>
          </a:p>
        </p:txBody>
      </p:sp>
      <p:pic>
        <p:nvPicPr>
          <p:cNvPr id="274" name="Google Shape;274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543757"/>
            <a:ext cx="6245189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8187" y="3002845"/>
            <a:ext cx="3243036" cy="2017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32599" y="5102576"/>
            <a:ext cx="1453445" cy="145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32088" y="142439"/>
            <a:ext cx="2089857" cy="2778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"/>
          <p:cNvSpPr txBox="1"/>
          <p:nvPr>
            <p:ph type="title"/>
          </p:nvPr>
        </p:nvSpPr>
        <p:spPr>
          <a:xfrm>
            <a:off x="233879" y="274639"/>
            <a:ext cx="867305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Jaką planetę odkrył Kopernik?</a:t>
            </a:r>
            <a:endParaRPr/>
          </a:p>
        </p:txBody>
      </p:sp>
      <p:sp>
        <p:nvSpPr>
          <p:cNvPr id="283" name="Google Shape;283;p4"/>
          <p:cNvSpPr txBox="1"/>
          <p:nvPr>
            <p:ph idx="1" type="body"/>
          </p:nvPr>
        </p:nvSpPr>
        <p:spPr>
          <a:xfrm>
            <a:off x="6175021" y="4019247"/>
            <a:ext cx="2968979" cy="27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pl-PL"/>
              <a:t>1473-1543</a:t>
            </a:r>
            <a:endParaRPr/>
          </a:p>
          <a:p>
            <a:pPr indent="-342891" lvl="0" marL="342891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pl-PL"/>
              <a:t>Uran 1781</a:t>
            </a:r>
            <a:endParaRPr/>
          </a:p>
          <a:p>
            <a:pPr indent="-342891" lvl="0" marL="342891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pl-PL"/>
              <a:t>Neptun 1846</a:t>
            </a:r>
            <a:endParaRPr/>
          </a:p>
          <a:p>
            <a:pPr indent="-342891" lvl="0" marL="342891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pl-PL"/>
              <a:t>Pluton (1930-2006)</a:t>
            </a:r>
            <a:endParaRPr/>
          </a:p>
        </p:txBody>
      </p:sp>
      <p:pic>
        <p:nvPicPr>
          <p:cNvPr id="284" name="Google Shape;28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880" y="1600202"/>
            <a:ext cx="5447619" cy="483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3179" y="1600202"/>
            <a:ext cx="2286000" cy="223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762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89690" y="274640"/>
            <a:ext cx="1933575" cy="263842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5"/>
          <p:cNvSpPr txBox="1"/>
          <p:nvPr>
            <p:ph type="title"/>
          </p:nvPr>
        </p:nvSpPr>
        <p:spPr>
          <a:xfrm>
            <a:off x="4494147" y="3537412"/>
            <a:ext cx="4858232" cy="16554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Aleksander Wolszczan</a:t>
            </a:r>
            <a:br>
              <a:rPr b="1" lang="pl-PL"/>
            </a:br>
            <a:r>
              <a:rPr lang="pl-PL"/>
              <a:t> </a:t>
            </a:r>
            <a:r>
              <a:rPr lang="pl-PL" sz="3600"/>
              <a:t>(+D.Frail,1992)</a:t>
            </a:r>
            <a:endParaRPr/>
          </a:p>
        </p:txBody>
      </p:sp>
      <p:pic>
        <p:nvPicPr>
          <p:cNvPr id="293" name="Google Shape;29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77457" y="274638"/>
            <a:ext cx="1752519" cy="263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85474" y="5736400"/>
            <a:ext cx="4458527" cy="103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000"/>
              <a:t>Odkrycie planety wokół gwiazdy</a:t>
            </a:r>
            <a:br>
              <a:rPr b="1" lang="pl-PL" sz="4000"/>
            </a:br>
            <a:r>
              <a:rPr b="1" lang="pl-PL" sz="4000"/>
              <a:t>podobnej do Słońca </a:t>
            </a:r>
            <a:r>
              <a:rPr lang="pl-PL"/>
              <a:t>- 1995</a:t>
            </a:r>
            <a:endParaRPr/>
          </a:p>
        </p:txBody>
      </p:sp>
      <p:pic>
        <p:nvPicPr>
          <p:cNvPr id="300" name="Google Shape;300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1" y="1825979"/>
            <a:ext cx="4525963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41938" y="4088960"/>
            <a:ext cx="3344863" cy="2548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1938" y="1825979"/>
            <a:ext cx="3344863" cy="2181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Główne metody poszukiwania</a:t>
            </a:r>
            <a:endParaRPr/>
          </a:p>
        </p:txBody>
      </p:sp>
      <p:pic>
        <p:nvPicPr>
          <p:cNvPr id="308" name="Google Shape;308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4613" y="1667933"/>
            <a:ext cx="5662188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7"/>
          <p:cNvSpPr txBox="1"/>
          <p:nvPr/>
        </p:nvSpPr>
        <p:spPr>
          <a:xfrm>
            <a:off x="79024" y="1667934"/>
            <a:ext cx="2698043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44" lvl="0" marL="28574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Pomiary </a:t>
            </a:r>
            <a:r>
              <a:rPr lang="pl-PL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położenia linii w widmie </a:t>
            </a: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gwiazd</a:t>
            </a:r>
            <a:endParaRPr/>
          </a:p>
          <a:p>
            <a:pPr indent="-285744" lvl="0" marL="28574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Pomiary </a:t>
            </a:r>
            <a:r>
              <a:rPr lang="pl-PL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jasności gwiazd</a:t>
            </a: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tranzyty/</a:t>
            </a:r>
            <a:endParaRPr/>
          </a:p>
          <a:p>
            <a:pPr indent="-285744" lvl="0" marL="28574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Mikrosoczewkowanie grawitacyjne</a:t>
            </a:r>
            <a:endParaRPr/>
          </a:p>
          <a:p>
            <a:pPr indent="-285744" lvl="0" marL="28574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Bezpośredni obraz</a:t>
            </a:r>
            <a:endParaRPr/>
          </a:p>
        </p:txBody>
      </p:sp>
      <p:pic>
        <p:nvPicPr>
          <p:cNvPr id="310" name="Google Shape;31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445" y="3824497"/>
            <a:ext cx="1219201" cy="114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7377" y="5092733"/>
            <a:ext cx="2590323" cy="173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8"/>
          <p:cNvSpPr txBox="1"/>
          <p:nvPr>
            <p:ph type="title"/>
          </p:nvPr>
        </p:nvSpPr>
        <p:spPr>
          <a:xfrm>
            <a:off x="2259279" y="201313"/>
            <a:ext cx="6749256" cy="9275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200"/>
              <a:t>Efekt Dopplera, inne światy…</a:t>
            </a:r>
            <a:endParaRPr/>
          </a:p>
        </p:txBody>
      </p:sp>
      <p:pic>
        <p:nvPicPr>
          <p:cNvPr id="318" name="Google Shape;31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279" y="186003"/>
            <a:ext cx="1643855" cy="1643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4279" y="2063846"/>
            <a:ext cx="3224300" cy="2146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9150" y="4435914"/>
            <a:ext cx="3508929" cy="2292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11486" y="1248587"/>
            <a:ext cx="3552825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42839" y="4131734"/>
            <a:ext cx="2734735" cy="2402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9"/>
          <p:cNvSpPr txBox="1"/>
          <p:nvPr>
            <p:ph type="title"/>
          </p:nvPr>
        </p:nvSpPr>
        <p:spPr>
          <a:xfrm>
            <a:off x="4806245" y="1930404"/>
            <a:ext cx="3843867" cy="948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/>
              <a:t>Tranzyty</a:t>
            </a:r>
            <a:endParaRPr/>
          </a:p>
        </p:txBody>
      </p:sp>
      <p:sp>
        <p:nvSpPr>
          <p:cNvPr id="328" name="Google Shape;328;p9"/>
          <p:cNvSpPr txBox="1"/>
          <p:nvPr>
            <p:ph idx="1" type="body"/>
          </p:nvPr>
        </p:nvSpPr>
        <p:spPr>
          <a:xfrm>
            <a:off x="4312358" y="2878667"/>
            <a:ext cx="4831644" cy="3247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891" lvl="0" marL="342891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pl-PL"/>
              <a:t>Pomiar jasności tysięcy gwiazd (dość łatwe!)</a:t>
            </a:r>
            <a:endParaRPr/>
          </a:p>
          <a:p>
            <a:pPr indent="-342891" lvl="0" marL="342891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pl-PL"/>
              <a:t>Odkrywanie tylko planet odpowiednio ustawionych (i dużych)</a:t>
            </a:r>
            <a:endParaRPr/>
          </a:p>
          <a:p>
            <a:pPr indent="-342891" lvl="0" marL="342891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pl-PL"/>
              <a:t>Liczne misje kosmiczne (Kepler, TESS, Plato)</a:t>
            </a:r>
            <a:endParaRPr/>
          </a:p>
        </p:txBody>
      </p:sp>
      <p:pic>
        <p:nvPicPr>
          <p:cNvPr id="329" name="Google Shape;32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507" y="526525"/>
            <a:ext cx="4020960" cy="246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390" y="3238446"/>
            <a:ext cx="4018079" cy="2899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91289" y="198211"/>
            <a:ext cx="3081859" cy="1732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Motyw pakietu Office">
  <a:themeElements>
    <a:clrScheme name="Pakiet 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2023-02-02T08:20:57Z</dcterms:created>
  <dc:creator>Kpcen Toruń</dc:creator>
</cp:coreProperties>
</file>